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e Dupon" userId="dd8f60c9-19e4-4abe-bc2f-c260ecabdbe7" providerId="ADAL" clId="{60EE3C15-0C88-427E-B39E-C8011CF27231}"/>
    <pc:docChg chg="modSld">
      <pc:chgData name="Kaylee Dupon" userId="dd8f60c9-19e4-4abe-bc2f-c260ecabdbe7" providerId="ADAL" clId="{60EE3C15-0C88-427E-B39E-C8011CF27231}" dt="2022-05-25T08:39:50.435" v="2" actId="1076"/>
      <pc:docMkLst>
        <pc:docMk/>
      </pc:docMkLst>
      <pc:sldChg chg="modSp mod">
        <pc:chgData name="Kaylee Dupon" userId="dd8f60c9-19e4-4abe-bc2f-c260ecabdbe7" providerId="ADAL" clId="{60EE3C15-0C88-427E-B39E-C8011CF27231}" dt="2022-05-25T08:39:50.435" v="2" actId="1076"/>
        <pc:sldMkLst>
          <pc:docMk/>
          <pc:sldMk cId="1662021583" sldId="256"/>
        </pc:sldMkLst>
        <pc:spChg chg="mod">
          <ac:chgData name="Kaylee Dupon" userId="dd8f60c9-19e4-4abe-bc2f-c260ecabdbe7" providerId="ADAL" clId="{60EE3C15-0C88-427E-B39E-C8011CF27231}" dt="2022-05-25T08:39:50.435" v="2" actId="1076"/>
          <ac:spMkLst>
            <pc:docMk/>
            <pc:sldMk cId="1662021583" sldId="256"/>
            <ac:spMk id="3" creationId="{3611D313-B5B3-4449-51D3-801A0C184CC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1458408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57647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346411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‹nr.›</a:t>
            </a:fld>
            <a:endParaRPr lang="en-US" dirty="0"/>
          </a:p>
        </p:txBody>
      </p:sp>
    </p:spTree>
    <p:extLst>
      <p:ext uri="{BB962C8B-B14F-4D97-AF65-F5344CB8AC3E}">
        <p14:creationId xmlns:p14="http://schemas.microsoft.com/office/powerpoint/2010/main" val="1225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338595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416418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392250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97852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375886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370224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5/25/2022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‹nr.›</a:t>
            </a:fld>
            <a:endParaRPr lang="en-US"/>
          </a:p>
        </p:txBody>
      </p:sp>
    </p:spTree>
    <p:extLst>
      <p:ext uri="{BB962C8B-B14F-4D97-AF65-F5344CB8AC3E}">
        <p14:creationId xmlns:p14="http://schemas.microsoft.com/office/powerpoint/2010/main" val="79386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5/25/2022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‹nr.›</a:t>
            </a:fld>
            <a:endParaRPr lang="en-US"/>
          </a:p>
        </p:txBody>
      </p:sp>
    </p:spTree>
    <p:extLst>
      <p:ext uri="{BB962C8B-B14F-4D97-AF65-F5344CB8AC3E}">
        <p14:creationId xmlns:p14="http://schemas.microsoft.com/office/powerpoint/2010/main" val="341935996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vo.nl/onderwerpen/agrarisch-ondernemen/beschermde-planten-dieren-en-natuur/handel-beschermde-planten-en-dieren/cites-soorten-nederland-en-de-eu/eu"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vo.nl/onderwerpen/agrarisch-ondernemen/beschermde-planten-dieren-en-natuur/handel-beschermde-planten-en-dieren/cites-soorten-nederland-en-de-eu/e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ZPPH-esTLc"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www.rvo.nl/onderwerpen/agrarisch-ondernemen/beschermde-planten-dieren-en-natuur/handel-beschermde-planten-en-dieren" TargetMode="External"/><Relationship Id="rId3" Type="http://schemas.openxmlformats.org/officeDocument/2006/relationships/hyperlink" Target="https://www.rvo.nl/onderwerpen/agrarisch-ondernemen/dieren/huisdieren-houden-en-fokken/huisdierenlijst" TargetMode="External"/><Relationship Id="rId7" Type="http://schemas.openxmlformats.org/officeDocument/2006/relationships/hyperlink" Target="https://www.rvo.nl/onderwerpen/agrarisch-ondernemen/dieren/dierenwelzijn/welzijnseisen-voor-dieren/wet-dieren" TargetMode="External"/><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hyperlink" Target="https://www.rvo.nl/onderwerpen/agrarisch-ondernemen/dieren-houden/identificatie-en-registratie-dieren/import-en-export-van-paarden" TargetMode="External"/><Relationship Id="rId5" Type="http://schemas.openxmlformats.org/officeDocument/2006/relationships/hyperlink" Target="https://www.rvo.nl/onderwerpen/agrarisch-ondernemen/dieren/dierenwelzijn/welzijnseisen-voor-dieren/regels-voor-fokken" TargetMode="External"/><Relationship Id="rId4" Type="http://schemas.openxmlformats.org/officeDocument/2006/relationships/hyperlink" Target="https://www.rvo.nl/onderwerpen/agrarisch-ondernemen/dieren-houden/huisdieren-houden-en-fokken/bedrijfsmatig-huisdieren-houden" TargetMode="External"/><Relationship Id="rId9" Type="http://schemas.openxmlformats.org/officeDocument/2006/relationships/hyperlink" Target="https://www.rvo.nl/onderwerpen/agrarisch-ondernemen/beschermde-planten-dieren-en-natuur/invasieve-exot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rvo.nl/onderwerpen/agrarisch-ondernemen/dieren-houden/identificatie-en-registratie-dieren/import-en-export-van-paarde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8789E63-C78D-4210-8A38-DD6FB3B6B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erilisatie konijn – Vets &amp; Pets">
            <a:extLst>
              <a:ext uri="{FF2B5EF4-FFF2-40B4-BE49-F238E27FC236}">
                <a16:creationId xmlns:a16="http://schemas.microsoft.com/office/drawing/2014/main" id="{26F2C712-938F-C564-DA11-F505B4374E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55" b="135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C8494C5-ED44-4EAD-9213-4FBAA4BB7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82" cy="4213412"/>
          </a:xfrm>
          <a:prstGeom prst="rect">
            <a:avLst/>
          </a:prstGeom>
          <a:gradFill>
            <a:gsLst>
              <a:gs pos="100000">
                <a:srgbClr val="000000">
                  <a:alpha val="0"/>
                </a:srgbClr>
              </a:gs>
              <a:gs pos="0">
                <a:schemeClr val="tx1"/>
              </a:gs>
              <a:gs pos="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601EEC-3519-1F4E-14A8-5957E1A0F1DB}"/>
              </a:ext>
            </a:extLst>
          </p:cNvPr>
          <p:cNvSpPr>
            <a:spLocks noGrp="1"/>
          </p:cNvSpPr>
          <p:nvPr>
            <p:ph type="ctrTitle"/>
          </p:nvPr>
        </p:nvSpPr>
        <p:spPr>
          <a:xfrm>
            <a:off x="1809741" y="1240116"/>
            <a:ext cx="8572500" cy="2669153"/>
          </a:xfrm>
        </p:spPr>
        <p:txBody>
          <a:bodyPr anchor="b">
            <a:normAutofit fontScale="90000"/>
          </a:bodyPr>
          <a:lstStyle/>
          <a:p>
            <a:pPr>
              <a:lnSpc>
                <a:spcPct val="90000"/>
              </a:lnSpc>
            </a:pPr>
            <a:r>
              <a:rPr lang="nl-NL" sz="7300" dirty="0">
                <a:solidFill>
                  <a:srgbClr val="FFFFFF"/>
                </a:solidFill>
              </a:rPr>
              <a:t>Wet- en regelgeving</a:t>
            </a:r>
            <a:br>
              <a:rPr lang="nl-NL" dirty="0">
                <a:solidFill>
                  <a:srgbClr val="FFFFFF"/>
                </a:solidFill>
              </a:rPr>
            </a:br>
            <a:endParaRPr lang="nl-NL" dirty="0">
              <a:solidFill>
                <a:srgbClr val="FFFFFF"/>
              </a:solidFill>
            </a:endParaRPr>
          </a:p>
        </p:txBody>
      </p:sp>
      <p:sp>
        <p:nvSpPr>
          <p:cNvPr id="3" name="Ondertitel 2">
            <a:extLst>
              <a:ext uri="{FF2B5EF4-FFF2-40B4-BE49-F238E27FC236}">
                <a16:creationId xmlns:a16="http://schemas.microsoft.com/office/drawing/2014/main" id="{3611D313-B5B3-4449-51D3-801A0C184CC3}"/>
              </a:ext>
            </a:extLst>
          </p:cNvPr>
          <p:cNvSpPr>
            <a:spLocks noGrp="1"/>
          </p:cNvSpPr>
          <p:nvPr>
            <p:ph type="subTitle" idx="1"/>
          </p:nvPr>
        </p:nvSpPr>
        <p:spPr>
          <a:xfrm>
            <a:off x="3030062" y="3487628"/>
            <a:ext cx="6131858" cy="764989"/>
          </a:xfrm>
        </p:spPr>
        <p:txBody>
          <a:bodyPr anchor="t">
            <a:normAutofit/>
          </a:bodyPr>
          <a:lstStyle/>
          <a:p>
            <a:r>
              <a:rPr lang="nl-NL" b="1" dirty="0">
                <a:solidFill>
                  <a:srgbClr val="FFFFFF"/>
                </a:solidFill>
              </a:rPr>
              <a:t>CE Overige Zoogdieren</a:t>
            </a:r>
          </a:p>
        </p:txBody>
      </p:sp>
    </p:spTree>
    <p:extLst>
      <p:ext uri="{BB962C8B-B14F-4D97-AF65-F5344CB8AC3E}">
        <p14:creationId xmlns:p14="http://schemas.microsoft.com/office/powerpoint/2010/main" val="16620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E7F26-A98D-BA08-2760-BF5E74B38983}"/>
              </a:ext>
            </a:extLst>
          </p:cNvPr>
          <p:cNvSpPr>
            <a:spLocks noGrp="1"/>
          </p:cNvSpPr>
          <p:nvPr>
            <p:ph type="title"/>
          </p:nvPr>
        </p:nvSpPr>
        <p:spPr/>
        <p:txBody>
          <a:bodyPr/>
          <a:lstStyle/>
          <a:p>
            <a:r>
              <a:rPr lang="nl-NL" b="1" dirty="0">
                <a:solidFill>
                  <a:schemeClr val="tx2"/>
                </a:solidFill>
              </a:rPr>
              <a:t>Wetgeving rondom verkopen</a:t>
            </a:r>
            <a:endParaRPr lang="nl-NL" dirty="0"/>
          </a:p>
        </p:txBody>
      </p:sp>
      <p:sp>
        <p:nvSpPr>
          <p:cNvPr id="3" name="Tijdelijke aanduiding voor inhoud 2">
            <a:extLst>
              <a:ext uri="{FF2B5EF4-FFF2-40B4-BE49-F238E27FC236}">
                <a16:creationId xmlns:a16="http://schemas.microsoft.com/office/drawing/2014/main" id="{30A7E8AA-805F-6E7D-5D11-F3CF474A3A4F}"/>
              </a:ext>
            </a:extLst>
          </p:cNvPr>
          <p:cNvSpPr>
            <a:spLocks noGrp="1"/>
          </p:cNvSpPr>
          <p:nvPr>
            <p:ph sz="half" idx="1"/>
          </p:nvPr>
        </p:nvSpPr>
        <p:spPr/>
        <p:txBody>
          <a:bodyPr>
            <a:normAutofit fontScale="77500" lnSpcReduction="20000"/>
          </a:bodyPr>
          <a:lstStyle/>
          <a:p>
            <a:pPr marL="0" indent="0">
              <a:buNone/>
            </a:pPr>
            <a:r>
              <a:rPr lang="nl-NL" sz="2000" u="sng" dirty="0"/>
              <a:t>Eisen bij bedrijfsmatige activiteiten met dieren;</a:t>
            </a:r>
          </a:p>
          <a:p>
            <a:pPr marL="514350" indent="-514350">
              <a:buAutoNum type="arabicPeriod"/>
            </a:pPr>
            <a:r>
              <a:rPr lang="nl-NL" sz="2000" dirty="0"/>
              <a:t>Bedrijfsregistratie </a:t>
            </a:r>
            <a:r>
              <a:rPr lang="nl-NL" sz="2000" dirty="0">
                <a:sym typeface="Wingdings" panose="05000000000000000000" pitchFamily="2" charset="2"/>
              </a:rPr>
              <a:t> </a:t>
            </a:r>
            <a:r>
              <a:rPr lang="nl-NL" sz="2000" dirty="0"/>
              <a:t>UBN nummer</a:t>
            </a:r>
          </a:p>
          <a:p>
            <a:pPr marL="514350" indent="-514350">
              <a:buAutoNum type="arabicPeriod"/>
            </a:pPr>
            <a:r>
              <a:rPr lang="nl-NL" sz="2000" dirty="0"/>
              <a:t>Evenementen waarop gezelschapsdieren worden tentoongesteld en/of verhandeld </a:t>
            </a:r>
            <a:r>
              <a:rPr lang="nl-NL" sz="2000" dirty="0">
                <a:sym typeface="Wingdings" panose="05000000000000000000" pitchFamily="2" charset="2"/>
              </a:rPr>
              <a:t> bij de</a:t>
            </a:r>
            <a:r>
              <a:rPr lang="nl-NL" sz="2000" dirty="0"/>
              <a:t> NVWA aanmelden</a:t>
            </a:r>
          </a:p>
          <a:p>
            <a:pPr marL="514350" indent="-514350">
              <a:buAutoNum type="arabicPeriod"/>
            </a:pPr>
            <a:r>
              <a:rPr lang="nl-NL" sz="2000" dirty="0"/>
              <a:t>Soms een milieuvergunning van de gemeente nodig</a:t>
            </a:r>
            <a:endParaRPr lang="nl-NL" sz="2000" u="sng" dirty="0"/>
          </a:p>
          <a:p>
            <a:pPr marL="514350" indent="-514350">
              <a:buAutoNum type="arabicPeriod"/>
            </a:pPr>
            <a:r>
              <a:rPr lang="nl-NL" sz="2000" dirty="0"/>
              <a:t>Bewijs van vakbekwaamheid	</a:t>
            </a:r>
          </a:p>
          <a:p>
            <a:pPr marL="457200" lvl="1" indent="0">
              <a:buNone/>
            </a:pPr>
            <a:r>
              <a:rPr lang="nl-NL" sz="2000" dirty="0"/>
              <a:t>    - moet worden geregistreerd bij de Rijksdienst voor ondernemend Nederland.</a:t>
            </a:r>
          </a:p>
        </p:txBody>
      </p:sp>
      <p:sp>
        <p:nvSpPr>
          <p:cNvPr id="4" name="Tijdelijke aanduiding voor inhoud 3">
            <a:extLst>
              <a:ext uri="{FF2B5EF4-FFF2-40B4-BE49-F238E27FC236}">
                <a16:creationId xmlns:a16="http://schemas.microsoft.com/office/drawing/2014/main" id="{17A7E9E4-6317-D26E-E02A-7671D83672F3}"/>
              </a:ext>
            </a:extLst>
          </p:cNvPr>
          <p:cNvSpPr>
            <a:spLocks noGrp="1"/>
          </p:cNvSpPr>
          <p:nvPr>
            <p:ph sz="half" idx="2"/>
          </p:nvPr>
        </p:nvSpPr>
        <p:spPr/>
        <p:txBody>
          <a:bodyPr>
            <a:normAutofit fontScale="77500" lnSpcReduction="20000"/>
          </a:bodyPr>
          <a:lstStyle/>
          <a:p>
            <a:endParaRPr lang="nl-NL"/>
          </a:p>
        </p:txBody>
      </p:sp>
    </p:spTree>
    <p:extLst>
      <p:ext uri="{BB962C8B-B14F-4D97-AF65-F5344CB8AC3E}">
        <p14:creationId xmlns:p14="http://schemas.microsoft.com/office/powerpoint/2010/main" val="116999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39F17-1753-3F10-CE1F-C1AA6DC90C63}"/>
              </a:ext>
            </a:extLst>
          </p:cNvPr>
          <p:cNvSpPr>
            <a:spLocks noGrp="1"/>
          </p:cNvSpPr>
          <p:nvPr>
            <p:ph type="title"/>
          </p:nvPr>
        </p:nvSpPr>
        <p:spPr/>
        <p:txBody>
          <a:bodyPr/>
          <a:lstStyle/>
          <a:p>
            <a:r>
              <a:rPr lang="nl-NL" b="1" dirty="0">
                <a:solidFill>
                  <a:schemeClr val="tx2"/>
                </a:solidFill>
              </a:rPr>
              <a:t>Wetgeving rondom verkopen - Garantie</a:t>
            </a:r>
            <a:endParaRPr lang="nl-NL" dirty="0"/>
          </a:p>
        </p:txBody>
      </p:sp>
      <p:sp>
        <p:nvSpPr>
          <p:cNvPr id="3" name="Tijdelijke aanduiding voor inhoud 2">
            <a:extLst>
              <a:ext uri="{FF2B5EF4-FFF2-40B4-BE49-F238E27FC236}">
                <a16:creationId xmlns:a16="http://schemas.microsoft.com/office/drawing/2014/main" id="{E7FD78FA-3716-EF23-0250-BF4F96E4AEEC}"/>
              </a:ext>
            </a:extLst>
          </p:cNvPr>
          <p:cNvSpPr>
            <a:spLocks noGrp="1"/>
          </p:cNvSpPr>
          <p:nvPr>
            <p:ph sz="half" idx="1"/>
          </p:nvPr>
        </p:nvSpPr>
        <p:spPr/>
        <p:txBody>
          <a:bodyPr>
            <a:normAutofit fontScale="70000" lnSpcReduction="20000"/>
          </a:bodyPr>
          <a:lstStyle/>
          <a:p>
            <a:pPr algn="just"/>
            <a:r>
              <a:rPr lang="nl-NL" sz="2000" dirty="0"/>
              <a:t>In het recht rond koop en verkoop is een dier nog steeds gewoon een ding. Dus het kopen van een dier is voor de wet hetzelfde als het kopen van een televisie, koelkast of auto.</a:t>
            </a:r>
          </a:p>
          <a:p>
            <a:pPr marL="0" indent="0" algn="just">
              <a:buNone/>
            </a:pPr>
            <a:endParaRPr lang="nl-NL" sz="2000" dirty="0"/>
          </a:p>
          <a:p>
            <a:pPr algn="just"/>
            <a:r>
              <a:rPr lang="nl-NL" sz="2000" dirty="0"/>
              <a:t>Als de koper in de </a:t>
            </a:r>
            <a:r>
              <a:rPr lang="nl-NL" sz="2000" b="1" dirty="0"/>
              <a:t>eerste zes maanden </a:t>
            </a:r>
            <a:r>
              <a:rPr lang="nl-NL" sz="2000" dirty="0"/>
              <a:t>na de aankoop van het dier het dier terugbrengt moet de verkoper aantonen dat het dier het gebrek niet had toen hij/zij het verkocht.</a:t>
            </a:r>
          </a:p>
          <a:p>
            <a:pPr marL="0" indent="0" algn="just">
              <a:buNone/>
            </a:pPr>
            <a:endParaRPr lang="nl-NL" sz="2000" dirty="0"/>
          </a:p>
          <a:p>
            <a:pPr algn="just"/>
            <a:r>
              <a:rPr lang="nl-NL" sz="2000" dirty="0"/>
              <a:t>Als de koper </a:t>
            </a:r>
            <a:r>
              <a:rPr lang="nl-NL" sz="2000" b="1" dirty="0"/>
              <a:t>na zes maanden </a:t>
            </a:r>
            <a:r>
              <a:rPr lang="nl-NL" sz="2000" dirty="0"/>
              <a:t>het dier terugbrengt dan moet de koper aantonen dat het gebrek al aanwezig was toen het dier verkocht werd.</a:t>
            </a:r>
          </a:p>
          <a:p>
            <a:endParaRPr lang="nl-NL" dirty="0"/>
          </a:p>
        </p:txBody>
      </p:sp>
      <p:sp>
        <p:nvSpPr>
          <p:cNvPr id="4" name="Tijdelijke aanduiding voor inhoud 3">
            <a:extLst>
              <a:ext uri="{FF2B5EF4-FFF2-40B4-BE49-F238E27FC236}">
                <a16:creationId xmlns:a16="http://schemas.microsoft.com/office/drawing/2014/main" id="{F73E07D2-2ED1-561F-A637-3932681BC7A4}"/>
              </a:ext>
            </a:extLst>
          </p:cNvPr>
          <p:cNvSpPr>
            <a:spLocks noGrp="1"/>
          </p:cNvSpPr>
          <p:nvPr>
            <p:ph sz="half" idx="2"/>
          </p:nvPr>
        </p:nvSpPr>
        <p:spPr/>
        <p:txBody>
          <a:bodyPr>
            <a:normAutofit fontScale="70000" lnSpcReduction="20000"/>
          </a:bodyPr>
          <a:lstStyle/>
          <a:p>
            <a:endParaRPr lang="nl-NL" dirty="0"/>
          </a:p>
        </p:txBody>
      </p:sp>
    </p:spTree>
    <p:extLst>
      <p:ext uri="{BB962C8B-B14F-4D97-AF65-F5344CB8AC3E}">
        <p14:creationId xmlns:p14="http://schemas.microsoft.com/office/powerpoint/2010/main" val="158988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DB2939-10EA-F86D-139C-9F89EDD572B7}"/>
              </a:ext>
            </a:extLst>
          </p:cNvPr>
          <p:cNvSpPr>
            <a:spLocks noGrp="1"/>
          </p:cNvSpPr>
          <p:nvPr>
            <p:ph type="title"/>
          </p:nvPr>
        </p:nvSpPr>
        <p:spPr>
          <a:xfrm>
            <a:off x="5127422" y="498507"/>
            <a:ext cx="6188277" cy="1372823"/>
          </a:xfrm>
        </p:spPr>
        <p:txBody>
          <a:bodyPr vert="horz" lIns="91440" tIns="45720" rIns="91440" bIns="45720" rtlCol="0" anchor="ctr">
            <a:normAutofit/>
          </a:bodyPr>
          <a:lstStyle/>
          <a:p>
            <a:r>
              <a:rPr lang="en-US" b="1" kern="1200">
                <a:solidFill>
                  <a:schemeClr val="tx2"/>
                </a:solidFill>
                <a:latin typeface="+mj-lt"/>
                <a:ea typeface="+mj-ea"/>
                <a:cs typeface="+mj-cs"/>
              </a:rPr>
              <a:t>Wetgeving rondom het </a:t>
            </a:r>
            <a:r>
              <a:rPr lang="en-US" b="1" u="sng" kern="1200">
                <a:solidFill>
                  <a:schemeClr val="tx2"/>
                </a:solidFill>
                <a:latin typeface="+mj-lt"/>
                <a:ea typeface="+mj-ea"/>
                <a:cs typeface="+mj-cs"/>
              </a:rPr>
              <a:t>houden</a:t>
            </a:r>
            <a:r>
              <a:rPr lang="en-US" b="1" kern="1200">
                <a:solidFill>
                  <a:schemeClr val="tx2"/>
                </a:solidFill>
                <a:latin typeface="+mj-lt"/>
                <a:ea typeface="+mj-ea"/>
                <a:cs typeface="+mj-cs"/>
              </a:rPr>
              <a:t> van dieren</a:t>
            </a:r>
            <a:endParaRPr lang="en-US" kern="1200">
              <a:solidFill>
                <a:schemeClr val="tx2"/>
              </a:solidFill>
              <a:latin typeface="+mj-lt"/>
              <a:ea typeface="+mj-ea"/>
              <a:cs typeface="+mj-cs"/>
            </a:endParaRPr>
          </a:p>
        </p:txBody>
      </p:sp>
      <p:grpSp>
        <p:nvGrpSpPr>
          <p:cNvPr id="71" name="Group 70">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72"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Tijdelijke aanduiding voor inhoud 4">
            <a:extLst>
              <a:ext uri="{FF2B5EF4-FFF2-40B4-BE49-F238E27FC236}">
                <a16:creationId xmlns:a16="http://schemas.microsoft.com/office/drawing/2014/main" id="{DEDC17C4-3A5A-9F3B-AC06-79F198DD685A}"/>
              </a:ext>
            </a:extLst>
          </p:cNvPr>
          <p:cNvPicPr>
            <a:picLocks noGrp="1" noChangeAspect="1"/>
          </p:cNvPicPr>
          <p:nvPr>
            <p:ph sz="half" idx="2"/>
          </p:nvPr>
        </p:nvPicPr>
        <p:blipFill>
          <a:blip r:embed="rId2">
            <a:alphaModFix/>
          </a:blip>
          <a:stretch>
            <a:fillRect/>
          </a:stretch>
        </p:blipFill>
        <p:spPr>
          <a:xfrm>
            <a:off x="584590" y="2998599"/>
            <a:ext cx="3857768" cy="1138041"/>
          </a:xfrm>
          <a:prstGeom prst="rect">
            <a:avLst/>
          </a:prstGeom>
        </p:spPr>
      </p:pic>
      <p:sp>
        <p:nvSpPr>
          <p:cNvPr id="3" name="Tijdelijke aanduiding voor inhoud 2">
            <a:extLst>
              <a:ext uri="{FF2B5EF4-FFF2-40B4-BE49-F238E27FC236}">
                <a16:creationId xmlns:a16="http://schemas.microsoft.com/office/drawing/2014/main" id="{9576773A-E753-3297-9D3E-4126ACD4C05A}"/>
              </a:ext>
            </a:extLst>
          </p:cNvPr>
          <p:cNvSpPr>
            <a:spLocks noGrp="1"/>
          </p:cNvSpPr>
          <p:nvPr>
            <p:ph sz="half" idx="1"/>
          </p:nvPr>
        </p:nvSpPr>
        <p:spPr>
          <a:xfrm>
            <a:off x="5127422" y="2055766"/>
            <a:ext cx="6188277" cy="3943912"/>
          </a:xfrm>
        </p:spPr>
        <p:txBody>
          <a:bodyPr vert="horz" lIns="91440" tIns="45720" rIns="91440" bIns="45720" rtlCol="0">
            <a:normAutofit/>
          </a:bodyPr>
          <a:lstStyle/>
          <a:p>
            <a:pPr marL="0" indent="0">
              <a:lnSpc>
                <a:spcPct val="140000"/>
              </a:lnSpc>
              <a:buNone/>
            </a:pPr>
            <a:r>
              <a:rPr lang="en-US" sz="1700" dirty="0" err="1"/>
              <a:t>Voor</a:t>
            </a:r>
            <a:r>
              <a:rPr lang="en-US" sz="1700" dirty="0"/>
              <a:t> het </a:t>
            </a:r>
            <a:r>
              <a:rPr lang="en-US" sz="1700" dirty="0" err="1"/>
              <a:t>bedrijfsmatige</a:t>
            </a:r>
            <a:r>
              <a:rPr lang="en-US" sz="1700" dirty="0"/>
              <a:t> </a:t>
            </a:r>
            <a:r>
              <a:rPr lang="en-US" sz="1700" dirty="0" err="1"/>
              <a:t>houden</a:t>
            </a:r>
            <a:r>
              <a:rPr lang="en-US" sz="1700" dirty="0"/>
              <a:t> van </a:t>
            </a:r>
            <a:r>
              <a:rPr lang="en-US" sz="1700" dirty="0" err="1"/>
              <a:t>huisdieren</a:t>
            </a:r>
            <a:r>
              <a:rPr lang="en-US" sz="1700" dirty="0"/>
              <a:t> </a:t>
            </a:r>
            <a:r>
              <a:rPr lang="en-US" sz="1700" dirty="0" err="1"/>
              <a:t>zijn</a:t>
            </a:r>
            <a:r>
              <a:rPr lang="en-US" sz="1700" dirty="0"/>
              <a:t> regels </a:t>
            </a:r>
            <a:r>
              <a:rPr lang="en-US" sz="1700" dirty="0" err="1"/>
              <a:t>opgenomen</a:t>
            </a:r>
            <a:r>
              <a:rPr lang="en-US" sz="1700" dirty="0"/>
              <a:t> in het </a:t>
            </a:r>
            <a:r>
              <a:rPr lang="en-US" sz="1700" dirty="0" err="1"/>
              <a:t>besluit</a:t>
            </a:r>
            <a:r>
              <a:rPr lang="en-US" sz="1700" dirty="0"/>
              <a:t> </a:t>
            </a:r>
            <a:r>
              <a:rPr lang="en-US" sz="1700" dirty="0" err="1"/>
              <a:t>houders</a:t>
            </a:r>
            <a:r>
              <a:rPr lang="en-US" sz="1700" dirty="0"/>
              <a:t> </a:t>
            </a:r>
            <a:r>
              <a:rPr lang="en-US" sz="1700" dirty="0" err="1"/>
              <a:t>dieren</a:t>
            </a:r>
            <a:r>
              <a:rPr lang="en-US" sz="1700" dirty="0"/>
              <a:t>. In het </a:t>
            </a:r>
            <a:r>
              <a:rPr lang="en-US" sz="1700" dirty="0" err="1"/>
              <a:t>besluit</a:t>
            </a:r>
            <a:r>
              <a:rPr lang="en-US" sz="1700" dirty="0"/>
              <a:t> </a:t>
            </a:r>
            <a:r>
              <a:rPr lang="en-US" sz="1700" dirty="0" err="1"/>
              <a:t>zijn</a:t>
            </a:r>
            <a:r>
              <a:rPr lang="en-US" sz="1700" dirty="0"/>
              <a:t> de </a:t>
            </a:r>
            <a:r>
              <a:rPr lang="en-US" sz="1700" dirty="0" err="1"/>
              <a:t>volgende</a:t>
            </a:r>
            <a:r>
              <a:rPr lang="en-US" sz="1700" dirty="0"/>
              <a:t> regels </a:t>
            </a:r>
            <a:r>
              <a:rPr lang="en-US" sz="1700" dirty="0" err="1"/>
              <a:t>opgenomen</a:t>
            </a:r>
            <a:r>
              <a:rPr lang="en-US" sz="1700" dirty="0"/>
              <a:t>:</a:t>
            </a:r>
          </a:p>
          <a:p>
            <a:pPr lvl="0">
              <a:lnSpc>
                <a:spcPct val="140000"/>
              </a:lnSpc>
            </a:pPr>
            <a:r>
              <a:rPr lang="en-US" sz="1700" dirty="0" err="1"/>
              <a:t>Houden</a:t>
            </a:r>
            <a:r>
              <a:rPr lang="en-US" sz="1700" dirty="0"/>
              <a:t> van </a:t>
            </a:r>
            <a:r>
              <a:rPr lang="en-US" sz="1700" dirty="0" err="1"/>
              <a:t>dieren</a:t>
            </a:r>
            <a:r>
              <a:rPr lang="en-US" sz="1700" dirty="0"/>
              <a:t> </a:t>
            </a:r>
            <a:r>
              <a:rPr lang="en-US" sz="1700" dirty="0" err="1"/>
              <a:t>anders</a:t>
            </a:r>
            <a:r>
              <a:rPr lang="en-US" sz="1700" dirty="0"/>
              <a:t> dan </a:t>
            </a:r>
            <a:r>
              <a:rPr lang="en-US" sz="1700" dirty="0" err="1"/>
              <a:t>voor</a:t>
            </a:r>
            <a:r>
              <a:rPr lang="en-US" sz="1700" dirty="0"/>
              <a:t> </a:t>
            </a:r>
            <a:r>
              <a:rPr lang="en-US" sz="1700" dirty="0" err="1"/>
              <a:t>landbouwdoeleinden</a:t>
            </a:r>
            <a:r>
              <a:rPr lang="en-US" sz="1700" dirty="0"/>
              <a:t> (</a:t>
            </a:r>
            <a:r>
              <a:rPr lang="en-US" sz="1700" dirty="0" err="1"/>
              <a:t>artikel</a:t>
            </a:r>
            <a:r>
              <a:rPr lang="en-US" sz="1700" dirty="0"/>
              <a:t> 3.1 – 3.23).</a:t>
            </a:r>
          </a:p>
          <a:p>
            <a:pPr lvl="0">
              <a:lnSpc>
                <a:spcPct val="140000"/>
              </a:lnSpc>
            </a:pPr>
            <a:r>
              <a:rPr lang="en-US" sz="1700" dirty="0" err="1"/>
              <a:t>Houden</a:t>
            </a:r>
            <a:r>
              <a:rPr lang="en-US" sz="1700" dirty="0"/>
              <a:t> van </a:t>
            </a:r>
            <a:r>
              <a:rPr lang="en-US" sz="1700" dirty="0" err="1"/>
              <a:t>dieren</a:t>
            </a:r>
            <a:r>
              <a:rPr lang="en-US" sz="1700" dirty="0"/>
              <a:t> in </a:t>
            </a:r>
            <a:r>
              <a:rPr lang="en-US" sz="1700" dirty="0" err="1"/>
              <a:t>dierentuinen</a:t>
            </a:r>
            <a:r>
              <a:rPr lang="en-US" sz="1700" dirty="0"/>
              <a:t> (</a:t>
            </a:r>
            <a:r>
              <a:rPr lang="en-US" sz="1700" dirty="0" err="1"/>
              <a:t>artikel</a:t>
            </a:r>
            <a:r>
              <a:rPr lang="en-US" sz="1700" dirty="0"/>
              <a:t> 4.1 – 4.13).</a:t>
            </a:r>
          </a:p>
          <a:p>
            <a:pPr lvl="0">
              <a:lnSpc>
                <a:spcPct val="140000"/>
              </a:lnSpc>
            </a:pPr>
            <a:r>
              <a:rPr lang="en-US" sz="1700" dirty="0" err="1"/>
              <a:t>Houden</a:t>
            </a:r>
            <a:r>
              <a:rPr lang="en-US" sz="1700" dirty="0"/>
              <a:t> van </a:t>
            </a:r>
            <a:r>
              <a:rPr lang="en-US" sz="1700" dirty="0" err="1"/>
              <a:t>dieren</a:t>
            </a:r>
            <a:r>
              <a:rPr lang="en-US" sz="1700" dirty="0"/>
              <a:t> ten </a:t>
            </a:r>
            <a:r>
              <a:rPr lang="en-US" sz="1700" dirty="0" err="1"/>
              <a:t>behoeven</a:t>
            </a:r>
            <a:r>
              <a:rPr lang="en-US" sz="1700" dirty="0"/>
              <a:t> van </a:t>
            </a:r>
            <a:r>
              <a:rPr lang="en-US" sz="1700" dirty="0" err="1"/>
              <a:t>circussen</a:t>
            </a:r>
            <a:r>
              <a:rPr lang="en-US" sz="1700" dirty="0"/>
              <a:t> </a:t>
            </a:r>
            <a:r>
              <a:rPr lang="en-US" sz="1700" dirty="0" err="1"/>
              <a:t>en</a:t>
            </a:r>
            <a:r>
              <a:rPr lang="en-US" sz="1700" dirty="0"/>
              <a:t> </a:t>
            </a:r>
            <a:r>
              <a:rPr lang="en-US" sz="1700" dirty="0" err="1"/>
              <a:t>andere</a:t>
            </a:r>
            <a:r>
              <a:rPr lang="en-US" sz="1700" dirty="0"/>
              <a:t> </a:t>
            </a:r>
            <a:r>
              <a:rPr lang="en-US" sz="1700" dirty="0" err="1"/>
              <a:t>optredens</a:t>
            </a:r>
            <a:r>
              <a:rPr lang="en-US" sz="1700" dirty="0"/>
              <a:t> (</a:t>
            </a:r>
            <a:r>
              <a:rPr lang="en-US" sz="1700" dirty="0" err="1"/>
              <a:t>artikel</a:t>
            </a:r>
            <a:r>
              <a:rPr lang="en-US" sz="1700" dirty="0"/>
              <a:t> 4.14).</a:t>
            </a:r>
          </a:p>
          <a:p>
            <a:pPr>
              <a:lnSpc>
                <a:spcPct val="140000"/>
              </a:lnSpc>
            </a:pPr>
            <a:endParaRPr lang="en-US" sz="1700" dirty="0"/>
          </a:p>
        </p:txBody>
      </p:sp>
    </p:spTree>
    <p:extLst>
      <p:ext uri="{BB962C8B-B14F-4D97-AF65-F5344CB8AC3E}">
        <p14:creationId xmlns:p14="http://schemas.microsoft.com/office/powerpoint/2010/main" val="198278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F1B411-0E6F-C380-575F-D386FDF8A149}"/>
              </a:ext>
            </a:extLst>
          </p:cNvPr>
          <p:cNvSpPr>
            <a:spLocks noGrp="1"/>
          </p:cNvSpPr>
          <p:nvPr>
            <p:ph type="title"/>
          </p:nvPr>
        </p:nvSpPr>
        <p:spPr/>
        <p:txBody>
          <a:bodyPr/>
          <a:lstStyle/>
          <a:p>
            <a:r>
              <a:rPr lang="nl-NL" b="1" dirty="0">
                <a:solidFill>
                  <a:schemeClr val="tx2"/>
                </a:solidFill>
              </a:rPr>
              <a:t>Wetgeving rondom het </a:t>
            </a:r>
            <a:r>
              <a:rPr lang="nl-NL" b="1" u="sng" dirty="0">
                <a:solidFill>
                  <a:schemeClr val="tx2"/>
                </a:solidFill>
              </a:rPr>
              <a:t>vervoeren </a:t>
            </a:r>
            <a:r>
              <a:rPr lang="nl-NL" b="1" dirty="0">
                <a:solidFill>
                  <a:schemeClr val="tx2"/>
                </a:solidFill>
              </a:rPr>
              <a:t>van dieren</a:t>
            </a:r>
            <a:endParaRPr lang="nl-NL" dirty="0"/>
          </a:p>
        </p:txBody>
      </p:sp>
      <p:sp>
        <p:nvSpPr>
          <p:cNvPr id="3" name="Tijdelijke aanduiding voor inhoud 2">
            <a:extLst>
              <a:ext uri="{FF2B5EF4-FFF2-40B4-BE49-F238E27FC236}">
                <a16:creationId xmlns:a16="http://schemas.microsoft.com/office/drawing/2014/main" id="{5B1AF8AB-C500-9C52-96F4-B2C60C82D85D}"/>
              </a:ext>
            </a:extLst>
          </p:cNvPr>
          <p:cNvSpPr>
            <a:spLocks noGrp="1"/>
          </p:cNvSpPr>
          <p:nvPr>
            <p:ph sz="half" idx="1"/>
          </p:nvPr>
        </p:nvSpPr>
        <p:spPr/>
        <p:txBody>
          <a:bodyPr>
            <a:normAutofit fontScale="70000" lnSpcReduction="20000"/>
          </a:bodyPr>
          <a:lstStyle/>
          <a:p>
            <a:r>
              <a:rPr lang="nl-NL" sz="2000" dirty="0"/>
              <a:t>Huisdieren mogen niet zomaar mee op reis de grens over, dit omdat levende dieren drager kunnen zijn van besmettelijke ziektes of aandoeningen. </a:t>
            </a:r>
          </a:p>
          <a:p>
            <a:r>
              <a:rPr lang="nl-NL" sz="2000" dirty="0"/>
              <a:t>Voor een reis binnen de EU heeft de hond en/of kat een EU-dierenpaspoort nodig. </a:t>
            </a:r>
          </a:p>
          <a:p>
            <a:r>
              <a:rPr lang="nl-NL" sz="2000" dirty="0"/>
              <a:t>Daarnaast moeten de dieren gechipt zijn en moeten ze minstens 21 dagen voor vertrek ingeënt zijn tegen rabiës. </a:t>
            </a:r>
          </a:p>
          <a:p>
            <a:r>
              <a:rPr lang="nl-NL" sz="2000" dirty="0"/>
              <a:t>Voor een reis buiten de EU gelden soms nog aanvullende eisen</a:t>
            </a:r>
          </a:p>
          <a:p>
            <a:pPr algn="just"/>
            <a:r>
              <a:rPr lang="en-US" sz="2000" dirty="0"/>
              <a:t>De regels </a:t>
            </a:r>
            <a:r>
              <a:rPr lang="en-US" sz="2000" dirty="0" err="1"/>
              <a:t>zijn</a:t>
            </a:r>
            <a:r>
              <a:rPr lang="en-US" sz="2000" dirty="0"/>
              <a:t> </a:t>
            </a:r>
            <a:r>
              <a:rPr lang="en-US" sz="2000" dirty="0" err="1"/>
              <a:t>te</a:t>
            </a:r>
            <a:r>
              <a:rPr lang="en-US" sz="2000" dirty="0"/>
              <a:t> </a:t>
            </a:r>
            <a:r>
              <a:rPr lang="en-US" sz="2000" dirty="0" err="1"/>
              <a:t>vinden</a:t>
            </a:r>
            <a:r>
              <a:rPr lang="en-US" sz="2000" dirty="0"/>
              <a:t> in </a:t>
            </a:r>
            <a:r>
              <a:rPr lang="en-US" sz="2000" dirty="0" err="1"/>
              <a:t>artikel</a:t>
            </a:r>
            <a:r>
              <a:rPr lang="en-US" sz="2000" dirty="0"/>
              <a:t> 2.5 </a:t>
            </a:r>
            <a:r>
              <a:rPr lang="en-US" sz="2000" dirty="0" err="1"/>
              <a:t>vervoer</a:t>
            </a:r>
            <a:r>
              <a:rPr lang="en-US" sz="2000" dirty="0"/>
              <a:t> </a:t>
            </a:r>
            <a:r>
              <a:rPr lang="en-US" sz="2000" dirty="0" err="1"/>
              <a:t>dieren</a:t>
            </a:r>
            <a:r>
              <a:rPr lang="en-US" sz="2000" dirty="0"/>
              <a:t>.</a:t>
            </a:r>
            <a:endParaRPr lang="nl-NL" sz="2000" dirty="0"/>
          </a:p>
        </p:txBody>
      </p:sp>
      <p:sp>
        <p:nvSpPr>
          <p:cNvPr id="4" name="Tijdelijke aanduiding voor inhoud 3">
            <a:extLst>
              <a:ext uri="{FF2B5EF4-FFF2-40B4-BE49-F238E27FC236}">
                <a16:creationId xmlns:a16="http://schemas.microsoft.com/office/drawing/2014/main" id="{D5CF2F12-8D2D-79D8-FC2A-67EA7D650D2F}"/>
              </a:ext>
            </a:extLst>
          </p:cNvPr>
          <p:cNvSpPr>
            <a:spLocks noGrp="1"/>
          </p:cNvSpPr>
          <p:nvPr>
            <p:ph sz="half" idx="2"/>
          </p:nvPr>
        </p:nvSpPr>
        <p:spPr/>
        <p:txBody>
          <a:bodyPr>
            <a:normAutofit fontScale="70000" lnSpcReduction="20000"/>
          </a:bodyPr>
          <a:lstStyle/>
          <a:p>
            <a:endParaRPr lang="nl-NL"/>
          </a:p>
        </p:txBody>
      </p:sp>
    </p:spTree>
    <p:extLst>
      <p:ext uri="{BB962C8B-B14F-4D97-AF65-F5344CB8AC3E}">
        <p14:creationId xmlns:p14="http://schemas.microsoft.com/office/powerpoint/2010/main" val="279396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0222E-57BC-429B-AC28-23240CF94CCA}"/>
              </a:ext>
            </a:extLst>
          </p:cNvPr>
          <p:cNvSpPr>
            <a:spLocks noGrp="1"/>
          </p:cNvSpPr>
          <p:nvPr>
            <p:ph type="title"/>
          </p:nvPr>
        </p:nvSpPr>
        <p:spPr/>
        <p:txBody>
          <a:bodyPr/>
          <a:lstStyle/>
          <a:p>
            <a:r>
              <a:rPr lang="nl-NL" b="1" dirty="0">
                <a:solidFill>
                  <a:schemeClr val="tx2"/>
                </a:solidFill>
              </a:rPr>
              <a:t>Handelsketen</a:t>
            </a:r>
            <a:endParaRPr lang="nl-NL" dirty="0"/>
          </a:p>
        </p:txBody>
      </p:sp>
      <p:sp>
        <p:nvSpPr>
          <p:cNvPr id="3" name="Tijdelijke aanduiding voor inhoud 2">
            <a:extLst>
              <a:ext uri="{FF2B5EF4-FFF2-40B4-BE49-F238E27FC236}">
                <a16:creationId xmlns:a16="http://schemas.microsoft.com/office/drawing/2014/main" id="{304E5CC9-F6CB-0CB0-F399-84654FF2F279}"/>
              </a:ext>
            </a:extLst>
          </p:cNvPr>
          <p:cNvSpPr>
            <a:spLocks noGrp="1"/>
          </p:cNvSpPr>
          <p:nvPr>
            <p:ph sz="half" idx="1"/>
          </p:nvPr>
        </p:nvSpPr>
        <p:spPr/>
        <p:txBody>
          <a:bodyPr/>
          <a:lstStyle/>
          <a:p>
            <a:r>
              <a:rPr lang="nl-NL" sz="2000" dirty="0"/>
              <a:t>Kunnen jullie voorbeelden bedenken van de handelsketen van konijnen? En van hamsters?</a:t>
            </a:r>
          </a:p>
          <a:p>
            <a:r>
              <a:rPr lang="nl-NL" sz="2000" dirty="0"/>
              <a:t>Kenmerken van de malafide handelaar </a:t>
            </a:r>
          </a:p>
          <a:p>
            <a:r>
              <a:rPr lang="nl-NL" sz="2000" dirty="0"/>
              <a:t>Regels voor de goede fok</a:t>
            </a:r>
          </a:p>
          <a:p>
            <a:r>
              <a:rPr lang="nl-NL" sz="2000" dirty="0"/>
              <a:t>I&amp;R</a:t>
            </a:r>
          </a:p>
          <a:p>
            <a:pPr lvl="1"/>
            <a:r>
              <a:rPr lang="nl-NL" sz="2000" dirty="0"/>
              <a:t>UBN-nummer</a:t>
            </a:r>
          </a:p>
          <a:p>
            <a:endParaRPr lang="nl-NL" dirty="0"/>
          </a:p>
        </p:txBody>
      </p:sp>
      <p:sp>
        <p:nvSpPr>
          <p:cNvPr id="4" name="Tijdelijke aanduiding voor inhoud 3">
            <a:extLst>
              <a:ext uri="{FF2B5EF4-FFF2-40B4-BE49-F238E27FC236}">
                <a16:creationId xmlns:a16="http://schemas.microsoft.com/office/drawing/2014/main" id="{9737F19A-92BA-3CED-0308-4F1C5527DE2A}"/>
              </a:ext>
            </a:extLst>
          </p:cNvPr>
          <p:cNvSpPr>
            <a:spLocks noGrp="1"/>
          </p:cNvSpPr>
          <p:nvPr>
            <p:ph sz="half" idx="2"/>
          </p:nvPr>
        </p:nvSpPr>
        <p:spPr/>
        <p:txBody>
          <a:bodyPr/>
          <a:lstStyle/>
          <a:p>
            <a:endParaRPr lang="nl-NL"/>
          </a:p>
        </p:txBody>
      </p:sp>
    </p:spTree>
    <p:extLst>
      <p:ext uri="{BB962C8B-B14F-4D97-AF65-F5344CB8AC3E}">
        <p14:creationId xmlns:p14="http://schemas.microsoft.com/office/powerpoint/2010/main" val="71634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DFD0E-DC93-641F-A749-B48E5D19568F}"/>
              </a:ext>
            </a:extLst>
          </p:cNvPr>
          <p:cNvSpPr>
            <a:spLocks noGrp="1"/>
          </p:cNvSpPr>
          <p:nvPr>
            <p:ph type="title"/>
          </p:nvPr>
        </p:nvSpPr>
        <p:spPr/>
        <p:txBody>
          <a:bodyPr/>
          <a:lstStyle/>
          <a:p>
            <a:pPr algn="ctr"/>
            <a:r>
              <a:rPr lang="nl-NL" b="1" dirty="0">
                <a:solidFill>
                  <a:schemeClr val="tx1"/>
                </a:solidFill>
                <a:cs typeface="Arial" panose="020B0604020202020204" pitchFamily="34" charset="0"/>
              </a:rPr>
              <a:t>Wet Dieren – Besluit Houders van Dieren</a:t>
            </a:r>
            <a:endParaRPr lang="nl-NL" dirty="0"/>
          </a:p>
        </p:txBody>
      </p:sp>
      <p:sp>
        <p:nvSpPr>
          <p:cNvPr id="3" name="Tijdelijke aanduiding voor inhoud 2">
            <a:extLst>
              <a:ext uri="{FF2B5EF4-FFF2-40B4-BE49-F238E27FC236}">
                <a16:creationId xmlns:a16="http://schemas.microsoft.com/office/drawing/2014/main" id="{C57947D0-04A1-7D0C-BEB7-AF0F4AACF8C0}"/>
              </a:ext>
            </a:extLst>
          </p:cNvPr>
          <p:cNvSpPr>
            <a:spLocks noGrp="1"/>
          </p:cNvSpPr>
          <p:nvPr>
            <p:ph sz="half" idx="1"/>
          </p:nvPr>
        </p:nvSpPr>
        <p:spPr>
          <a:xfrm>
            <a:off x="1069848" y="1825625"/>
            <a:ext cx="9433169" cy="4351338"/>
          </a:xfrm>
        </p:spPr>
        <p:txBody>
          <a:bodyPr>
            <a:normAutofit/>
          </a:bodyPr>
          <a:lstStyle/>
          <a:p>
            <a:r>
              <a:rPr lang="nl-NL" u="sng" dirty="0"/>
              <a:t>Bewijs van vakbekwaamheid:</a:t>
            </a:r>
          </a:p>
          <a:p>
            <a:r>
              <a:rPr lang="nl-NL" dirty="0"/>
              <a:t>Nodig bij bedrijfsmatige activiteiten.</a:t>
            </a:r>
          </a:p>
          <a:p>
            <a:r>
              <a:rPr lang="nl-NL" dirty="0"/>
              <a:t>Gericht op de diergroep waar mee gewerkt wordt: honden &amp; katten, overige zoogdieren, vogels, </a:t>
            </a:r>
            <a:r>
              <a:rPr lang="nl-NL" dirty="0" err="1"/>
              <a:t>herpeten</a:t>
            </a:r>
            <a:r>
              <a:rPr lang="nl-NL" dirty="0"/>
              <a:t>, vissen.</a:t>
            </a:r>
          </a:p>
          <a:p>
            <a:r>
              <a:rPr lang="nl-NL" dirty="0"/>
              <a:t>Alleen verplicht voor eindverantwoordelijke.</a:t>
            </a:r>
          </a:p>
        </p:txBody>
      </p:sp>
    </p:spTree>
    <p:extLst>
      <p:ext uri="{BB962C8B-B14F-4D97-AF65-F5344CB8AC3E}">
        <p14:creationId xmlns:p14="http://schemas.microsoft.com/office/powerpoint/2010/main" val="170985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60EBC2-54D7-D58D-121E-92B95C7DF6E5}"/>
              </a:ext>
            </a:extLst>
          </p:cNvPr>
          <p:cNvSpPr>
            <a:spLocks noGrp="1"/>
          </p:cNvSpPr>
          <p:nvPr>
            <p:ph type="title"/>
          </p:nvPr>
        </p:nvSpPr>
        <p:spPr>
          <a:xfrm>
            <a:off x="5127422" y="498507"/>
            <a:ext cx="6188277" cy="1372823"/>
          </a:xfrm>
        </p:spPr>
        <p:txBody>
          <a:bodyPr vert="horz" lIns="91440" tIns="45720" rIns="91440" bIns="45720" rtlCol="0" anchor="ctr">
            <a:normAutofit/>
          </a:bodyPr>
          <a:lstStyle/>
          <a:p>
            <a:r>
              <a:rPr lang="en-US" kern="1200">
                <a:solidFill>
                  <a:schemeClr val="tx2"/>
                </a:solidFill>
                <a:latin typeface="+mj-lt"/>
                <a:ea typeface="+mj-ea"/>
                <a:cs typeface="+mj-cs"/>
              </a:rPr>
              <a:t>CITES</a:t>
            </a:r>
          </a:p>
        </p:txBody>
      </p:sp>
      <p:grpSp>
        <p:nvGrpSpPr>
          <p:cNvPr id="71" name="Group 70">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72"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2">
            <a:extLst>
              <a:ext uri="{FF2B5EF4-FFF2-40B4-BE49-F238E27FC236}">
                <a16:creationId xmlns:a16="http://schemas.microsoft.com/office/drawing/2014/main" id="{6FC849AC-253D-1724-C289-FF5D2D93BAB2}"/>
              </a:ext>
            </a:extLst>
          </p:cNvPr>
          <p:cNvPicPr>
            <a:picLocks noGrp="1" noChangeAspect="1" noChangeArrowheads="1"/>
          </p:cNvPicPr>
          <p:nvPr>
            <p:ph sz="half" idx="2"/>
          </p:nvPr>
        </p:nvPicPr>
        <p:blipFill>
          <a:blip r:embed="rId2" cstate="print">
            <a:alphaModFix/>
            <a:extLst>
              <a:ext uri="{28A0092B-C50C-407E-A947-70E740481C1C}">
                <a14:useLocalDpi xmlns:a14="http://schemas.microsoft.com/office/drawing/2010/main" val="0"/>
              </a:ext>
            </a:extLst>
          </a:blip>
          <a:stretch>
            <a:fillRect/>
          </a:stretch>
        </p:blipFill>
        <p:spPr bwMode="auto">
          <a:xfrm>
            <a:off x="584590" y="2405466"/>
            <a:ext cx="3857768" cy="232430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a:extLst>
              <a:ext uri="{FF2B5EF4-FFF2-40B4-BE49-F238E27FC236}">
                <a16:creationId xmlns:a16="http://schemas.microsoft.com/office/drawing/2014/main" id="{001B4441-6B1C-2022-11CC-4C23949E64BB}"/>
              </a:ext>
            </a:extLst>
          </p:cNvPr>
          <p:cNvSpPr>
            <a:spLocks noGrp="1"/>
          </p:cNvSpPr>
          <p:nvPr>
            <p:ph sz="half" idx="1"/>
          </p:nvPr>
        </p:nvSpPr>
        <p:spPr>
          <a:xfrm>
            <a:off x="5127422" y="2055766"/>
            <a:ext cx="6188277" cy="3943912"/>
          </a:xfrm>
        </p:spPr>
        <p:txBody>
          <a:bodyPr vert="horz" lIns="91440" tIns="45720" rIns="91440" bIns="45720" rtlCol="0">
            <a:normAutofit/>
          </a:bodyPr>
          <a:lstStyle/>
          <a:p>
            <a:pPr algn="just">
              <a:lnSpc>
                <a:spcPct val="140000"/>
              </a:lnSpc>
            </a:pPr>
            <a:r>
              <a:rPr lang="en-US" sz="1400" dirty="0"/>
              <a:t>CITES </a:t>
            </a:r>
            <a:r>
              <a:rPr lang="en-US" sz="1400" dirty="0" err="1"/>
              <a:t>staat</a:t>
            </a:r>
            <a:r>
              <a:rPr lang="en-US" sz="1400" dirty="0"/>
              <a:t> </a:t>
            </a:r>
            <a:r>
              <a:rPr lang="en-US" sz="1400" dirty="0" err="1"/>
              <a:t>voor</a:t>
            </a:r>
            <a:r>
              <a:rPr lang="en-US" sz="1400" dirty="0"/>
              <a:t> Convention on International Trade in Endangered Species of wild flora and fauna</a:t>
            </a:r>
          </a:p>
          <a:p>
            <a:pPr algn="just">
              <a:lnSpc>
                <a:spcPct val="140000"/>
              </a:lnSpc>
            </a:pPr>
            <a:r>
              <a:rPr lang="en-US" sz="1400" dirty="0"/>
              <a:t>CITES </a:t>
            </a:r>
            <a:r>
              <a:rPr lang="en-US" sz="1400" dirty="0" err="1"/>
              <a:t>regelt</a:t>
            </a:r>
            <a:r>
              <a:rPr lang="en-US" sz="1400" dirty="0"/>
              <a:t> de </a:t>
            </a:r>
            <a:r>
              <a:rPr lang="en-US" sz="1400" dirty="0" err="1"/>
              <a:t>wereldwijde</a:t>
            </a:r>
            <a:r>
              <a:rPr lang="en-US" sz="1400" dirty="0"/>
              <a:t> </a:t>
            </a:r>
            <a:r>
              <a:rPr lang="en-US" sz="1400" dirty="0" err="1"/>
              <a:t>handel</a:t>
            </a:r>
            <a:r>
              <a:rPr lang="en-US" sz="1400" dirty="0"/>
              <a:t> in </a:t>
            </a:r>
            <a:r>
              <a:rPr lang="en-US" sz="1400" dirty="0" err="1"/>
              <a:t>ongeveer</a:t>
            </a:r>
            <a:r>
              <a:rPr lang="en-US" sz="1400" dirty="0"/>
              <a:t> 5.000 </a:t>
            </a:r>
            <a:r>
              <a:rPr lang="en-US" sz="1400" dirty="0" err="1"/>
              <a:t>beschermde</a:t>
            </a:r>
            <a:r>
              <a:rPr lang="en-US" sz="1400" dirty="0"/>
              <a:t> </a:t>
            </a:r>
            <a:r>
              <a:rPr lang="en-US" sz="1400" dirty="0" err="1"/>
              <a:t>diersoorten</a:t>
            </a:r>
            <a:r>
              <a:rPr lang="en-US" sz="1400" dirty="0"/>
              <a:t> </a:t>
            </a:r>
            <a:r>
              <a:rPr lang="en-US" sz="1400" dirty="0" err="1"/>
              <a:t>en</a:t>
            </a:r>
            <a:r>
              <a:rPr lang="en-US" sz="1400" dirty="0"/>
              <a:t> 30.000 </a:t>
            </a:r>
            <a:r>
              <a:rPr lang="en-US" sz="1400" dirty="0" err="1"/>
              <a:t>beschermde</a:t>
            </a:r>
            <a:r>
              <a:rPr lang="en-US" sz="1400" dirty="0"/>
              <a:t> </a:t>
            </a:r>
            <a:r>
              <a:rPr lang="en-US" sz="1400" dirty="0" err="1"/>
              <a:t>plantensoorten</a:t>
            </a:r>
            <a:endParaRPr lang="en-US" sz="1400" dirty="0"/>
          </a:p>
          <a:p>
            <a:pPr algn="just">
              <a:lnSpc>
                <a:spcPct val="140000"/>
              </a:lnSpc>
            </a:pPr>
            <a:r>
              <a:rPr lang="en-US" sz="1400" dirty="0"/>
              <a:t>Je mag </a:t>
            </a:r>
            <a:r>
              <a:rPr lang="en-US" sz="1400" dirty="0" err="1"/>
              <a:t>deze</a:t>
            </a:r>
            <a:r>
              <a:rPr lang="en-US" sz="1400" dirty="0"/>
              <a:t> </a:t>
            </a:r>
            <a:r>
              <a:rPr lang="en-US" sz="1400" dirty="0" err="1"/>
              <a:t>beschermde</a:t>
            </a:r>
            <a:r>
              <a:rPr lang="en-US" sz="1400" dirty="0"/>
              <a:t> </a:t>
            </a:r>
            <a:r>
              <a:rPr lang="en-US" sz="1400" dirty="0" err="1"/>
              <a:t>soorten</a:t>
            </a:r>
            <a:r>
              <a:rPr lang="en-US" sz="1400" dirty="0"/>
              <a:t> </a:t>
            </a:r>
            <a:r>
              <a:rPr lang="en-US" sz="1400" dirty="0" err="1"/>
              <a:t>namelijk</a:t>
            </a:r>
            <a:r>
              <a:rPr lang="en-US" sz="1400" dirty="0"/>
              <a:t> </a:t>
            </a:r>
            <a:r>
              <a:rPr lang="en-US" sz="1400" dirty="0" err="1"/>
              <a:t>niet</a:t>
            </a:r>
            <a:r>
              <a:rPr lang="en-US" sz="1400" dirty="0"/>
              <a:t> </a:t>
            </a:r>
            <a:r>
              <a:rPr lang="en-US" sz="1400" dirty="0" err="1"/>
              <a:t>zomaar</a:t>
            </a:r>
            <a:r>
              <a:rPr lang="en-US" sz="1400" dirty="0"/>
              <a:t> </a:t>
            </a:r>
            <a:r>
              <a:rPr lang="en-US" sz="1400" dirty="0" err="1"/>
              <a:t>verhandelen</a:t>
            </a:r>
            <a:r>
              <a:rPr lang="en-US" sz="1400" dirty="0"/>
              <a:t>, </a:t>
            </a:r>
            <a:r>
              <a:rPr lang="en-US" sz="1400" dirty="0" err="1"/>
              <a:t>vervoeren</a:t>
            </a:r>
            <a:r>
              <a:rPr lang="en-US" sz="1400" dirty="0"/>
              <a:t>, </a:t>
            </a:r>
            <a:r>
              <a:rPr lang="en-US" sz="1400" dirty="0" err="1"/>
              <a:t>verzamelen</a:t>
            </a:r>
            <a:r>
              <a:rPr lang="en-US" sz="1400" dirty="0"/>
              <a:t> of </a:t>
            </a:r>
            <a:r>
              <a:rPr lang="en-US" sz="1400" dirty="0" err="1"/>
              <a:t>houden</a:t>
            </a:r>
            <a:r>
              <a:rPr lang="en-US" sz="1400" dirty="0"/>
              <a:t>: </a:t>
            </a:r>
            <a:r>
              <a:rPr lang="en-US" sz="1400" dirty="0" err="1"/>
              <a:t>hiervoor</a:t>
            </a:r>
            <a:r>
              <a:rPr lang="en-US" sz="1400" dirty="0"/>
              <a:t> </a:t>
            </a:r>
            <a:r>
              <a:rPr lang="en-US" sz="1400" dirty="0" err="1"/>
              <a:t>gelden</a:t>
            </a:r>
            <a:r>
              <a:rPr lang="en-US" sz="1400" dirty="0"/>
              <a:t> regels</a:t>
            </a:r>
          </a:p>
          <a:p>
            <a:pPr algn="just">
              <a:lnSpc>
                <a:spcPct val="140000"/>
              </a:lnSpc>
            </a:pPr>
            <a:r>
              <a:rPr lang="en-US" sz="1400" dirty="0" err="1"/>
              <a:t>Voor</a:t>
            </a:r>
            <a:r>
              <a:rPr lang="en-US" sz="1400" dirty="0"/>
              <a:t> </a:t>
            </a:r>
            <a:r>
              <a:rPr lang="en-US" sz="1400" dirty="0" err="1"/>
              <a:t>sommige</a:t>
            </a:r>
            <a:r>
              <a:rPr lang="en-US" sz="1400" dirty="0"/>
              <a:t> </a:t>
            </a:r>
            <a:r>
              <a:rPr lang="en-US" sz="1400" dirty="0" err="1"/>
              <a:t>soorten</a:t>
            </a:r>
            <a:r>
              <a:rPr lang="en-US" sz="1400" dirty="0"/>
              <a:t> is de </a:t>
            </a:r>
            <a:r>
              <a:rPr lang="en-US" sz="1400" dirty="0" err="1"/>
              <a:t>handel</a:t>
            </a:r>
            <a:r>
              <a:rPr lang="en-US" sz="1400" dirty="0"/>
              <a:t> </a:t>
            </a:r>
            <a:r>
              <a:rPr lang="en-US" sz="1400" dirty="0" err="1"/>
              <a:t>verboden</a:t>
            </a:r>
            <a:r>
              <a:rPr lang="en-US" sz="1400" dirty="0"/>
              <a:t>, in </a:t>
            </a:r>
            <a:r>
              <a:rPr lang="en-US" sz="1400" dirty="0" err="1"/>
              <a:t>andere</a:t>
            </a:r>
            <a:r>
              <a:rPr lang="en-US" sz="1400" dirty="0"/>
              <a:t> </a:t>
            </a:r>
            <a:r>
              <a:rPr lang="en-US" sz="1400" dirty="0" err="1"/>
              <a:t>gevallen</a:t>
            </a:r>
            <a:r>
              <a:rPr lang="en-US" sz="1400" dirty="0"/>
              <a:t> </a:t>
            </a:r>
            <a:r>
              <a:rPr lang="en-US" sz="1400" dirty="0" err="1"/>
              <a:t>zijn</a:t>
            </a:r>
            <a:r>
              <a:rPr lang="en-US" sz="1400" dirty="0"/>
              <a:t> er </a:t>
            </a:r>
            <a:r>
              <a:rPr lang="en-US" sz="1400" dirty="0" err="1"/>
              <a:t>vergunningen</a:t>
            </a:r>
            <a:r>
              <a:rPr lang="en-US" sz="1400" dirty="0"/>
              <a:t> of </a:t>
            </a:r>
            <a:r>
              <a:rPr lang="en-US" sz="1400" dirty="0" err="1"/>
              <a:t>certificaten</a:t>
            </a:r>
            <a:r>
              <a:rPr lang="en-US" sz="1400" dirty="0"/>
              <a:t> </a:t>
            </a:r>
            <a:r>
              <a:rPr lang="en-US" sz="1400" dirty="0" err="1"/>
              <a:t>nodig</a:t>
            </a:r>
            <a:r>
              <a:rPr lang="en-US" sz="1400" dirty="0"/>
              <a:t> </a:t>
            </a:r>
          </a:p>
          <a:p>
            <a:pPr algn="just">
              <a:lnSpc>
                <a:spcPct val="140000"/>
              </a:lnSpc>
            </a:pPr>
            <a:r>
              <a:rPr lang="en-US" sz="1400" dirty="0" err="1"/>
              <a:t>Momenteel</a:t>
            </a:r>
            <a:r>
              <a:rPr lang="en-US" sz="1400" dirty="0"/>
              <a:t> </a:t>
            </a:r>
            <a:r>
              <a:rPr lang="en-US" sz="1400" dirty="0" err="1"/>
              <a:t>hebben</a:t>
            </a:r>
            <a:r>
              <a:rPr lang="en-US" sz="1400" dirty="0"/>
              <a:t> 181 </a:t>
            </a:r>
            <a:r>
              <a:rPr lang="en-US" sz="1400" dirty="0" err="1"/>
              <a:t>landen</a:t>
            </a:r>
            <a:r>
              <a:rPr lang="en-US" sz="1400" dirty="0"/>
              <a:t> </a:t>
            </a:r>
            <a:r>
              <a:rPr lang="en-US" sz="1400" dirty="0" err="1"/>
              <a:t>zich</a:t>
            </a:r>
            <a:r>
              <a:rPr lang="en-US" sz="1400" dirty="0"/>
              <a:t> </a:t>
            </a:r>
            <a:r>
              <a:rPr lang="en-US" sz="1400" dirty="0" err="1"/>
              <a:t>bij</a:t>
            </a:r>
            <a:r>
              <a:rPr lang="en-US" sz="1400" dirty="0"/>
              <a:t> de </a:t>
            </a:r>
            <a:r>
              <a:rPr lang="en-US" sz="1400" dirty="0" err="1"/>
              <a:t>overeenkomst</a:t>
            </a:r>
            <a:r>
              <a:rPr lang="en-US" sz="1400" dirty="0"/>
              <a:t> </a:t>
            </a:r>
            <a:r>
              <a:rPr lang="en-US" sz="1400" dirty="0" err="1"/>
              <a:t>aangesloten</a:t>
            </a:r>
            <a:r>
              <a:rPr lang="en-US" sz="1400" dirty="0"/>
              <a:t>. </a:t>
            </a:r>
          </a:p>
        </p:txBody>
      </p:sp>
    </p:spTree>
    <p:extLst>
      <p:ext uri="{BB962C8B-B14F-4D97-AF65-F5344CB8AC3E}">
        <p14:creationId xmlns:p14="http://schemas.microsoft.com/office/powerpoint/2010/main" val="97536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0EBC2-54D7-D58D-121E-92B95C7DF6E5}"/>
              </a:ext>
            </a:extLst>
          </p:cNvPr>
          <p:cNvSpPr>
            <a:spLocks noGrp="1"/>
          </p:cNvSpPr>
          <p:nvPr>
            <p:ph type="title"/>
          </p:nvPr>
        </p:nvSpPr>
        <p:spPr/>
        <p:txBody>
          <a:bodyPr/>
          <a:lstStyle/>
          <a:p>
            <a:r>
              <a:rPr lang="nl-NL" dirty="0"/>
              <a:t>In het kort:</a:t>
            </a:r>
          </a:p>
        </p:txBody>
      </p:sp>
      <p:sp>
        <p:nvSpPr>
          <p:cNvPr id="3" name="Tijdelijke aanduiding voor inhoud 2">
            <a:extLst>
              <a:ext uri="{FF2B5EF4-FFF2-40B4-BE49-F238E27FC236}">
                <a16:creationId xmlns:a16="http://schemas.microsoft.com/office/drawing/2014/main" id="{001B4441-6B1C-2022-11CC-4C23949E64BB}"/>
              </a:ext>
            </a:extLst>
          </p:cNvPr>
          <p:cNvSpPr>
            <a:spLocks noGrp="1"/>
          </p:cNvSpPr>
          <p:nvPr>
            <p:ph sz="half" idx="1"/>
          </p:nvPr>
        </p:nvSpPr>
        <p:spPr>
          <a:xfrm>
            <a:off x="1069848" y="1825625"/>
            <a:ext cx="9550614" cy="4351338"/>
          </a:xfrm>
        </p:spPr>
        <p:txBody>
          <a:bodyPr/>
          <a:lstStyle/>
          <a:p>
            <a:pPr algn="just"/>
            <a:r>
              <a:rPr lang="nl-NL" dirty="0"/>
              <a:t>Je mag beschermde dieren en planten dus niet zomaar verhandelen, vervoeren, verzamelen of houden. Hiervoor hebben overheden van verschillende landen regels en afspraken gemaakt en vastgelegd in de CITES-overeenkomst.</a:t>
            </a:r>
          </a:p>
        </p:txBody>
      </p:sp>
    </p:spTree>
    <p:extLst>
      <p:ext uri="{BB962C8B-B14F-4D97-AF65-F5344CB8AC3E}">
        <p14:creationId xmlns:p14="http://schemas.microsoft.com/office/powerpoint/2010/main" val="2371409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58"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59"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0"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1"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2"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3"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4"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5"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6"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7"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8"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69"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0"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1"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2"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3"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4"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5"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6"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7"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8"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79"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0"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1"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2"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3"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4"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5"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6"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7"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8"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89"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0"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1"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2"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3"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4"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5"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6"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7"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8"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99"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0"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1"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2"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3"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4"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5"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6"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7"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8"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09"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0"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1"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2"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3"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4"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15"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516" name="Rectangle 12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7" name="Rectangle 13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2241259-6E21-2DC2-6E92-24022D3BF8A2}"/>
              </a:ext>
            </a:extLst>
          </p:cNvPr>
          <p:cNvSpPr>
            <a:spLocks noGrp="1"/>
          </p:cNvSpPr>
          <p:nvPr>
            <p:ph type="title"/>
          </p:nvPr>
        </p:nvSpPr>
        <p:spPr>
          <a:xfrm>
            <a:off x="1073811" y="648757"/>
            <a:ext cx="10492667" cy="1065321"/>
          </a:xfrm>
        </p:spPr>
        <p:txBody>
          <a:bodyPr vert="horz" lIns="91440" tIns="45720" rIns="91440" bIns="45720" rtlCol="0" anchor="ctr">
            <a:normAutofit/>
          </a:bodyPr>
          <a:lstStyle/>
          <a:p>
            <a:pPr>
              <a:lnSpc>
                <a:spcPct val="90000"/>
              </a:lnSpc>
            </a:pPr>
            <a:r>
              <a:rPr lang="en-US" sz="3400" b="1" kern="1200">
                <a:solidFill>
                  <a:schemeClr val="tx2"/>
                </a:solidFill>
                <a:latin typeface="+mj-lt"/>
                <a:ea typeface="+mj-ea"/>
                <a:cs typeface="+mj-cs"/>
              </a:rPr>
              <a:t>CITES-soorten in Nederland en de Europese Unie</a:t>
            </a:r>
            <a:endParaRPr lang="en-US" sz="3400" kern="1200">
              <a:solidFill>
                <a:schemeClr val="tx2"/>
              </a:solidFill>
              <a:latin typeface="+mj-lt"/>
              <a:ea typeface="+mj-ea"/>
              <a:cs typeface="+mj-cs"/>
            </a:endParaRPr>
          </a:p>
        </p:txBody>
      </p:sp>
      <p:sp>
        <p:nvSpPr>
          <p:cNvPr id="3" name="Tijdelijke aanduiding voor inhoud 2">
            <a:extLst>
              <a:ext uri="{FF2B5EF4-FFF2-40B4-BE49-F238E27FC236}">
                <a16:creationId xmlns:a16="http://schemas.microsoft.com/office/drawing/2014/main" id="{E6C50447-CDAB-5FBB-48EE-73469EFBB1D6}"/>
              </a:ext>
            </a:extLst>
          </p:cNvPr>
          <p:cNvSpPr>
            <a:spLocks noGrp="1"/>
          </p:cNvSpPr>
          <p:nvPr>
            <p:ph sz="half" idx="1"/>
          </p:nvPr>
        </p:nvSpPr>
        <p:spPr>
          <a:xfrm>
            <a:off x="1073812" y="2371813"/>
            <a:ext cx="5490994" cy="3280174"/>
          </a:xfrm>
        </p:spPr>
        <p:txBody>
          <a:bodyPr vert="horz" lIns="91440" tIns="45720" rIns="91440" bIns="45720" rtlCol="0">
            <a:normAutofit/>
          </a:bodyPr>
          <a:lstStyle/>
          <a:p>
            <a:pPr algn="just">
              <a:lnSpc>
                <a:spcPct val="140000"/>
              </a:lnSpc>
            </a:pPr>
            <a:r>
              <a:rPr lang="en-US" sz="1300" dirty="0" err="1"/>
              <a:t>Voor</a:t>
            </a:r>
            <a:r>
              <a:rPr lang="en-US" sz="1300" dirty="0"/>
              <a:t> het </a:t>
            </a:r>
            <a:r>
              <a:rPr lang="en-US" sz="1300" dirty="0" err="1"/>
              <a:t>handelen</a:t>
            </a:r>
            <a:r>
              <a:rPr lang="en-US" sz="1300" dirty="0"/>
              <a:t>, </a:t>
            </a:r>
            <a:r>
              <a:rPr lang="en-US" sz="1300" dirty="0" err="1"/>
              <a:t>vervoeren</a:t>
            </a:r>
            <a:r>
              <a:rPr lang="en-US" sz="1300" dirty="0"/>
              <a:t>, </a:t>
            </a:r>
            <a:r>
              <a:rPr lang="en-US" sz="1300" dirty="0" err="1"/>
              <a:t>verzamelen</a:t>
            </a:r>
            <a:r>
              <a:rPr lang="en-US" sz="1300" dirty="0"/>
              <a:t> </a:t>
            </a:r>
            <a:r>
              <a:rPr lang="en-US" sz="1300" dirty="0" err="1"/>
              <a:t>en</a:t>
            </a:r>
            <a:r>
              <a:rPr lang="en-US" sz="1300" dirty="0"/>
              <a:t> </a:t>
            </a:r>
            <a:r>
              <a:rPr lang="en-US" sz="1300" dirty="0" err="1"/>
              <a:t>bezitten</a:t>
            </a:r>
            <a:r>
              <a:rPr lang="en-US" sz="1300" dirty="0"/>
              <a:t> van de </a:t>
            </a:r>
            <a:r>
              <a:rPr lang="en-US" sz="1300" dirty="0" err="1"/>
              <a:t>beschermde</a:t>
            </a:r>
            <a:r>
              <a:rPr lang="en-US" sz="1300" dirty="0"/>
              <a:t> </a:t>
            </a:r>
            <a:r>
              <a:rPr lang="en-US" sz="1300" dirty="0" err="1"/>
              <a:t>soorten</a:t>
            </a:r>
            <a:r>
              <a:rPr lang="en-US" sz="1300" dirty="0"/>
              <a:t> in Nederland </a:t>
            </a:r>
            <a:r>
              <a:rPr lang="en-US" sz="1300" dirty="0" err="1"/>
              <a:t>en</a:t>
            </a:r>
            <a:r>
              <a:rPr lang="en-US" sz="1300" dirty="0"/>
              <a:t> de </a:t>
            </a:r>
            <a:r>
              <a:rPr lang="en-US" sz="1300" dirty="0" err="1"/>
              <a:t>Europese</a:t>
            </a:r>
            <a:r>
              <a:rPr lang="en-US" sz="1300" dirty="0"/>
              <a:t> </a:t>
            </a:r>
            <a:r>
              <a:rPr lang="en-US" sz="1300" dirty="0" err="1"/>
              <a:t>Unie</a:t>
            </a:r>
            <a:r>
              <a:rPr lang="en-US" sz="1300" dirty="0"/>
              <a:t> (EU) is </a:t>
            </a:r>
            <a:r>
              <a:rPr lang="en-US" sz="1300" dirty="0" err="1"/>
              <a:t>vaak</a:t>
            </a:r>
            <a:r>
              <a:rPr lang="en-US" sz="1300" dirty="0"/>
              <a:t> </a:t>
            </a:r>
            <a:r>
              <a:rPr lang="en-US" sz="1300" dirty="0" err="1"/>
              <a:t>een</a:t>
            </a:r>
            <a:r>
              <a:rPr lang="en-US" sz="1300" dirty="0"/>
              <a:t> EU-</a:t>
            </a:r>
            <a:r>
              <a:rPr lang="en-US" sz="1300" dirty="0" err="1"/>
              <a:t>certificaat</a:t>
            </a:r>
            <a:r>
              <a:rPr lang="en-US" sz="1300" dirty="0"/>
              <a:t> </a:t>
            </a:r>
            <a:r>
              <a:rPr lang="en-US" sz="1300" dirty="0" err="1"/>
              <a:t>nodig</a:t>
            </a:r>
            <a:endParaRPr lang="en-US" sz="1300" dirty="0"/>
          </a:p>
          <a:p>
            <a:pPr algn="just">
              <a:lnSpc>
                <a:spcPct val="140000"/>
              </a:lnSpc>
            </a:pPr>
            <a:r>
              <a:rPr lang="en-US" sz="1300" dirty="0"/>
              <a:t>Wil je </a:t>
            </a:r>
            <a:r>
              <a:rPr lang="en-US" sz="1300" dirty="0" err="1"/>
              <a:t>een</a:t>
            </a:r>
            <a:r>
              <a:rPr lang="en-US" sz="1300" dirty="0"/>
              <a:t> door CITES </a:t>
            </a:r>
            <a:r>
              <a:rPr lang="en-US" sz="1300" dirty="0" err="1"/>
              <a:t>beschermde</a:t>
            </a:r>
            <a:r>
              <a:rPr lang="en-US" sz="1300" dirty="0"/>
              <a:t> </a:t>
            </a:r>
            <a:r>
              <a:rPr lang="en-US" sz="1300" dirty="0" err="1"/>
              <a:t>soort</a:t>
            </a:r>
            <a:r>
              <a:rPr lang="en-US" sz="1300" dirty="0"/>
              <a:t> in Nederland of in de </a:t>
            </a:r>
            <a:r>
              <a:rPr lang="en-US" sz="1300" dirty="0" err="1"/>
              <a:t>Europese</a:t>
            </a:r>
            <a:r>
              <a:rPr lang="en-US" sz="1300" dirty="0"/>
              <a:t> </a:t>
            </a:r>
            <a:r>
              <a:rPr lang="en-US" sz="1300" dirty="0" err="1"/>
              <a:t>Unie</a:t>
            </a:r>
            <a:r>
              <a:rPr lang="en-US" sz="1300" dirty="0"/>
              <a:t> </a:t>
            </a:r>
            <a:r>
              <a:rPr lang="en-US" sz="1300" dirty="0" err="1"/>
              <a:t>kopen</a:t>
            </a:r>
            <a:r>
              <a:rPr lang="en-US" sz="1300" dirty="0"/>
              <a:t>, </a:t>
            </a:r>
            <a:r>
              <a:rPr lang="en-US" sz="1300" dirty="0" err="1"/>
              <a:t>verkopen</a:t>
            </a:r>
            <a:r>
              <a:rPr lang="en-US" sz="1300" dirty="0"/>
              <a:t> of </a:t>
            </a:r>
            <a:r>
              <a:rPr lang="en-US" sz="1300" dirty="0" err="1"/>
              <a:t>vervoeren</a:t>
            </a:r>
            <a:r>
              <a:rPr lang="en-US" sz="1300" dirty="0"/>
              <a:t>. Of </a:t>
            </a:r>
            <a:r>
              <a:rPr lang="en-US" sz="1300" dirty="0" err="1"/>
              <a:t>een</a:t>
            </a:r>
            <a:r>
              <a:rPr lang="en-US" sz="1300" dirty="0"/>
              <a:t> </a:t>
            </a:r>
            <a:r>
              <a:rPr lang="en-US" sz="1300" dirty="0" err="1"/>
              <a:t>dier</a:t>
            </a:r>
            <a:r>
              <a:rPr lang="en-US" sz="1300" dirty="0"/>
              <a:t> van </a:t>
            </a:r>
            <a:r>
              <a:rPr lang="en-US" sz="1300" dirty="0" err="1"/>
              <a:t>een</a:t>
            </a:r>
            <a:r>
              <a:rPr lang="en-US" sz="1300" dirty="0"/>
              <a:t> </a:t>
            </a:r>
            <a:r>
              <a:rPr lang="en-US" sz="1300" dirty="0" err="1"/>
              <a:t>soort</a:t>
            </a:r>
            <a:r>
              <a:rPr lang="en-US" sz="1300" dirty="0"/>
              <a:t> </a:t>
            </a:r>
            <a:r>
              <a:rPr lang="en-US" sz="1300" dirty="0" err="1"/>
              <a:t>overdragen</a:t>
            </a:r>
            <a:r>
              <a:rPr lang="en-US" sz="1300" dirty="0"/>
              <a:t> </a:t>
            </a:r>
            <a:r>
              <a:rPr lang="en-US" sz="1300" dirty="0" err="1"/>
              <a:t>aan</a:t>
            </a:r>
            <a:r>
              <a:rPr lang="en-US" sz="1300" dirty="0"/>
              <a:t> </a:t>
            </a:r>
            <a:r>
              <a:rPr lang="en-US" sz="1300" dirty="0" err="1"/>
              <a:t>een</a:t>
            </a:r>
            <a:r>
              <a:rPr lang="en-US" sz="1300" dirty="0"/>
              <a:t> </a:t>
            </a:r>
            <a:r>
              <a:rPr lang="en-US" sz="1300" dirty="0" err="1"/>
              <a:t>ander</a:t>
            </a:r>
            <a:r>
              <a:rPr lang="en-US" sz="1300" dirty="0"/>
              <a:t>, dan </a:t>
            </a:r>
            <a:r>
              <a:rPr lang="en-US" sz="1300" dirty="0" err="1"/>
              <a:t>kan</a:t>
            </a:r>
            <a:r>
              <a:rPr lang="en-US" sz="1300" dirty="0"/>
              <a:t> het </a:t>
            </a:r>
            <a:r>
              <a:rPr lang="en-US" sz="1300" dirty="0" err="1"/>
              <a:t>zijn</a:t>
            </a:r>
            <a:r>
              <a:rPr lang="en-US" sz="1300" dirty="0"/>
              <a:t> </a:t>
            </a:r>
            <a:r>
              <a:rPr lang="en-US" sz="1300" dirty="0" err="1"/>
              <a:t>dat</a:t>
            </a:r>
            <a:r>
              <a:rPr lang="en-US" sz="1300" dirty="0"/>
              <a:t> je </a:t>
            </a:r>
            <a:r>
              <a:rPr lang="en-US" sz="1300" dirty="0" err="1"/>
              <a:t>daarvoor</a:t>
            </a:r>
            <a:r>
              <a:rPr lang="en-US" sz="1300" dirty="0"/>
              <a:t> </a:t>
            </a:r>
            <a:r>
              <a:rPr lang="en-US" sz="1300" dirty="0" err="1"/>
              <a:t>een</a:t>
            </a:r>
            <a:r>
              <a:rPr lang="en-US" sz="1300" dirty="0"/>
              <a:t> </a:t>
            </a:r>
            <a:r>
              <a:rPr lang="en-US" sz="1300" dirty="0">
                <a:hlinkClick r:id="rId2"/>
              </a:rPr>
              <a:t>EU-</a:t>
            </a:r>
            <a:r>
              <a:rPr lang="en-US" sz="1300" dirty="0" err="1">
                <a:hlinkClick r:id="rId2"/>
              </a:rPr>
              <a:t>certificaat</a:t>
            </a:r>
            <a:r>
              <a:rPr lang="en-US" sz="1300" dirty="0"/>
              <a:t> </a:t>
            </a:r>
            <a:r>
              <a:rPr lang="en-US" sz="1300" dirty="0" err="1"/>
              <a:t>nodig</a:t>
            </a:r>
            <a:r>
              <a:rPr lang="en-US" sz="1300" dirty="0"/>
              <a:t> </a:t>
            </a:r>
            <a:r>
              <a:rPr lang="en-US" sz="1300" dirty="0" err="1"/>
              <a:t>heeft</a:t>
            </a:r>
            <a:r>
              <a:rPr lang="en-US" sz="1300" dirty="0"/>
              <a:t>. </a:t>
            </a:r>
          </a:p>
          <a:p>
            <a:pPr marL="0" indent="0" algn="just">
              <a:lnSpc>
                <a:spcPct val="140000"/>
              </a:lnSpc>
              <a:buNone/>
            </a:pPr>
            <a:endParaRPr lang="en-US" sz="1300" dirty="0"/>
          </a:p>
          <a:p>
            <a:pPr algn="just">
              <a:lnSpc>
                <a:spcPct val="140000"/>
              </a:lnSpc>
            </a:pPr>
            <a:r>
              <a:rPr lang="en-US" sz="1300" dirty="0" err="1"/>
              <a:t>Deze</a:t>
            </a:r>
            <a:r>
              <a:rPr lang="en-US" sz="1300" dirty="0"/>
              <a:t> </a:t>
            </a:r>
            <a:r>
              <a:rPr lang="en-US" sz="1300" dirty="0" err="1"/>
              <a:t>moet</a:t>
            </a:r>
            <a:r>
              <a:rPr lang="en-US" sz="1300" dirty="0"/>
              <a:t> je </a:t>
            </a:r>
            <a:r>
              <a:rPr lang="en-US" sz="1300" dirty="0" err="1"/>
              <a:t>aanvragen</a:t>
            </a:r>
            <a:r>
              <a:rPr lang="en-US" sz="1300" dirty="0"/>
              <a:t> in de </a:t>
            </a:r>
            <a:r>
              <a:rPr lang="en-US" sz="1300" dirty="0" err="1"/>
              <a:t>lidstaat</a:t>
            </a:r>
            <a:r>
              <a:rPr lang="en-US" sz="1300" dirty="0"/>
              <a:t> </a:t>
            </a:r>
            <a:r>
              <a:rPr lang="en-US" sz="1300" dirty="0" err="1"/>
              <a:t>waar</a:t>
            </a:r>
            <a:r>
              <a:rPr lang="en-US" sz="1300" dirty="0"/>
              <a:t> de </a:t>
            </a:r>
            <a:r>
              <a:rPr lang="en-US" sz="1300" dirty="0" err="1"/>
              <a:t>soort</a:t>
            </a:r>
            <a:r>
              <a:rPr lang="en-US" sz="1300" dirty="0"/>
              <a:t> </a:t>
            </a:r>
            <a:r>
              <a:rPr lang="en-US" sz="1300" dirty="0" err="1"/>
              <a:t>zich</a:t>
            </a:r>
            <a:r>
              <a:rPr lang="en-US" sz="1300" dirty="0"/>
              <a:t> </a:t>
            </a:r>
            <a:r>
              <a:rPr lang="en-US" sz="1300" dirty="0" err="1"/>
              <a:t>bevindt</a:t>
            </a:r>
            <a:r>
              <a:rPr lang="en-US" sz="1300" dirty="0"/>
              <a:t>.</a:t>
            </a:r>
          </a:p>
        </p:txBody>
      </p:sp>
      <p:pic>
        <p:nvPicPr>
          <p:cNvPr id="7170" name="Picture 2" descr="CITES intro by Marianne Leicht">
            <a:extLst>
              <a:ext uri="{FF2B5EF4-FFF2-40B4-BE49-F238E27FC236}">
                <a16:creationId xmlns:a16="http://schemas.microsoft.com/office/drawing/2014/main" id="{D5931920-E696-4776-FE98-4CCFFC6105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76945" y="2805878"/>
            <a:ext cx="4641505" cy="2610846"/>
          </a:xfrm>
          <a:prstGeom prst="rect">
            <a:avLst/>
          </a:prstGeom>
          <a:noFill/>
          <a:extLst>
            <a:ext uri="{909E8E84-426E-40DD-AFC4-6F175D3DCCD1}">
              <a14:hiddenFill xmlns:a14="http://schemas.microsoft.com/office/drawing/2010/main">
                <a:solidFill>
                  <a:srgbClr val="FFFFFF"/>
                </a:solidFill>
              </a14:hiddenFill>
            </a:ext>
          </a:extLst>
        </p:spPr>
      </p:pic>
      <p:grpSp>
        <p:nvGrpSpPr>
          <p:cNvPr id="7518" name="Group 13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3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19"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0"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1"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2"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3"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4"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5"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6"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7"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8"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29"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0"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1"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2"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3"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4"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5"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6"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7"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8"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39"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0"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1"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2"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3"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4"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5"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6"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7"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8"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49"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0"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1"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2"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3"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4"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5"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6"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7"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8"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59"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0"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1"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2"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3"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4"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5"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6"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7"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8"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69"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0"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1"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2"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3"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4"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5"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6"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7"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8"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79"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0"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1"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2"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3"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4"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5"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6"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7"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8"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89"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0"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1"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2"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3"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4"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5"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6"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7"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8"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99"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0"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1"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2"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3"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4"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5"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6"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7"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8"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09"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0"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1"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2"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3"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4"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5"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6"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7"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8"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19"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942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F616A82B-4290-46E7-BF7E-9119EFAF9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6CD24A2-D08D-C9D7-38DC-E1AC571F9B53}"/>
              </a:ext>
            </a:extLst>
          </p:cNvPr>
          <p:cNvSpPr>
            <a:spLocks noGrp="1"/>
          </p:cNvSpPr>
          <p:nvPr>
            <p:ph type="title"/>
          </p:nvPr>
        </p:nvSpPr>
        <p:spPr>
          <a:xfrm>
            <a:off x="7567966" y="1135530"/>
            <a:ext cx="4016188" cy="2892612"/>
          </a:xfrm>
        </p:spPr>
        <p:txBody>
          <a:bodyPr vert="horz" lIns="91440" tIns="45720" rIns="91440" bIns="45720" rtlCol="0" anchor="b">
            <a:normAutofit/>
          </a:bodyPr>
          <a:lstStyle/>
          <a:p>
            <a:pPr algn="ctr"/>
            <a:r>
              <a:rPr lang="en-US"/>
              <a:t>LINK over het EU-certificaat</a:t>
            </a:r>
          </a:p>
        </p:txBody>
      </p:sp>
      <p:sp>
        <p:nvSpPr>
          <p:cNvPr id="3" name="Tijdelijke aanduiding voor inhoud 2">
            <a:extLst>
              <a:ext uri="{FF2B5EF4-FFF2-40B4-BE49-F238E27FC236}">
                <a16:creationId xmlns:a16="http://schemas.microsoft.com/office/drawing/2014/main" id="{BC17AC23-F9E7-334E-5DB7-F1AA26D5BC17}"/>
              </a:ext>
            </a:extLst>
          </p:cNvPr>
          <p:cNvSpPr>
            <a:spLocks noGrp="1"/>
          </p:cNvSpPr>
          <p:nvPr>
            <p:ph sz="half" idx="1"/>
          </p:nvPr>
        </p:nvSpPr>
        <p:spPr>
          <a:xfrm>
            <a:off x="8141707" y="4793129"/>
            <a:ext cx="2868706" cy="1563219"/>
          </a:xfrm>
        </p:spPr>
        <p:txBody>
          <a:bodyPr vert="horz" lIns="91440" tIns="45720" rIns="91440" bIns="45720" rtlCol="0">
            <a:normAutofit/>
          </a:bodyPr>
          <a:lstStyle/>
          <a:p>
            <a:pPr marL="0" indent="0" algn="ctr">
              <a:buNone/>
            </a:pPr>
            <a:r>
              <a:rPr lang="en-US" sz="1200" cap="all" spc="600">
                <a:hlinkClick r:id="rId2"/>
              </a:rPr>
              <a:t>EU-certificaat </a:t>
            </a:r>
            <a:endParaRPr lang="en-US" sz="1200" cap="all" spc="600"/>
          </a:p>
        </p:txBody>
      </p:sp>
      <p:pic>
        <p:nvPicPr>
          <p:cNvPr id="5" name="Picture 3">
            <a:extLst>
              <a:ext uri="{FF2B5EF4-FFF2-40B4-BE49-F238E27FC236}">
                <a16:creationId xmlns:a16="http://schemas.microsoft.com/office/drawing/2014/main" id="{F3C189F7-E8AB-765D-9023-1DB006A5957D}"/>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7097" b="15795"/>
          <a:stretch/>
        </p:blipFill>
        <p:spPr bwMode="auto">
          <a:xfrm>
            <a:off x="20" y="-1"/>
            <a:ext cx="6915093" cy="68580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1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2053"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4"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5"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6"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7"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8"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59"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0"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1"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2"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3"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4"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5"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6"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7"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8"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69"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0"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1"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2"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3"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4"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5"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6"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7"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8"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79"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0"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1"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2"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3"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4"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5"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6"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7"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8"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89"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0"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1"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2"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3"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4"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5"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6"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7"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8"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99"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0"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1"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2"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3"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4"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5"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6"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7"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8"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09"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2110" name="Rectangle 129">
            <a:extLst>
              <a:ext uri="{FF2B5EF4-FFF2-40B4-BE49-F238E27FC236}">
                <a16:creationId xmlns:a16="http://schemas.microsoft.com/office/drawing/2014/main" id="{CFB03654-F8D1-4066-85B5-5BA57499B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Rectangle 131">
            <a:extLst>
              <a:ext uri="{FF2B5EF4-FFF2-40B4-BE49-F238E27FC236}">
                <a16:creationId xmlns:a16="http://schemas.microsoft.com/office/drawing/2014/main" id="{EF061512-DEB6-4638-9292-91DD25463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186C46-7B1A-5691-EA38-F2B0805F22F2}"/>
              </a:ext>
            </a:extLst>
          </p:cNvPr>
          <p:cNvSpPr>
            <a:spLocks noGrp="1"/>
          </p:cNvSpPr>
          <p:nvPr>
            <p:ph type="title"/>
          </p:nvPr>
        </p:nvSpPr>
        <p:spPr>
          <a:xfrm>
            <a:off x="1073810" y="641808"/>
            <a:ext cx="8206812" cy="1073862"/>
          </a:xfrm>
        </p:spPr>
        <p:txBody>
          <a:bodyPr vert="horz" lIns="91440" tIns="45720" rIns="91440" bIns="45720" rtlCol="0" anchor="ctr">
            <a:normAutofit/>
          </a:bodyPr>
          <a:lstStyle/>
          <a:p>
            <a:r>
              <a:rPr lang="en-US" kern="1200">
                <a:solidFill>
                  <a:schemeClr val="tx2"/>
                </a:solidFill>
                <a:latin typeface="+mj-lt"/>
                <a:ea typeface="+mj-ea"/>
                <a:cs typeface="+mj-cs"/>
              </a:rPr>
              <a:t>Lesdoelen</a:t>
            </a:r>
          </a:p>
        </p:txBody>
      </p:sp>
      <p:sp>
        <p:nvSpPr>
          <p:cNvPr id="134" name="Rectangle 133">
            <a:extLst>
              <a:ext uri="{FF2B5EF4-FFF2-40B4-BE49-F238E27FC236}">
                <a16:creationId xmlns:a16="http://schemas.microsoft.com/office/drawing/2014/main" id="{7615BC76-014D-4BD0-A843-994E2D759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 y="1869762"/>
            <a:ext cx="12175432" cy="4111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A0477DE-40DC-AF0F-328B-C750D961C537}"/>
              </a:ext>
            </a:extLst>
          </p:cNvPr>
          <p:cNvSpPr>
            <a:spLocks noGrp="1"/>
          </p:cNvSpPr>
          <p:nvPr>
            <p:ph sz="half" idx="1"/>
          </p:nvPr>
        </p:nvSpPr>
        <p:spPr>
          <a:xfrm>
            <a:off x="1073811" y="2406037"/>
            <a:ext cx="6173688" cy="3119201"/>
          </a:xfrm>
        </p:spPr>
        <p:txBody>
          <a:bodyPr vert="horz" lIns="91440" tIns="45720" rIns="91440" bIns="45720" rtlCol="0">
            <a:normAutofit/>
          </a:bodyPr>
          <a:lstStyle/>
          <a:p>
            <a:pPr algn="just"/>
            <a:r>
              <a:rPr lang="en-US" dirty="0" err="1"/>
              <a:t>heeft</a:t>
            </a:r>
            <a:r>
              <a:rPr lang="en-US" dirty="0"/>
              <a:t> </a:t>
            </a:r>
            <a:r>
              <a:rPr lang="en-US" dirty="0" err="1"/>
              <a:t>kennis</a:t>
            </a:r>
            <a:r>
              <a:rPr lang="en-US" dirty="0"/>
              <a:t> van </a:t>
            </a:r>
            <a:r>
              <a:rPr lang="en-US" b="1" dirty="0"/>
              <a:t>wet- </a:t>
            </a:r>
            <a:r>
              <a:rPr lang="en-US" b="1" dirty="0" err="1"/>
              <a:t>en</a:t>
            </a:r>
            <a:r>
              <a:rPr lang="en-US" b="1" dirty="0"/>
              <a:t> </a:t>
            </a:r>
            <a:r>
              <a:rPr lang="en-US" b="1" dirty="0" err="1"/>
              <a:t>regelgeving</a:t>
            </a:r>
            <a:r>
              <a:rPr lang="en-US" b="1" dirty="0"/>
              <a:t> </a:t>
            </a:r>
            <a:r>
              <a:rPr lang="en-US" dirty="0" err="1"/>
              <a:t>rond</a:t>
            </a:r>
            <a:r>
              <a:rPr lang="en-US" dirty="0"/>
              <a:t> het </a:t>
            </a:r>
            <a:r>
              <a:rPr lang="en-US" b="1" dirty="0" err="1"/>
              <a:t>importeren</a:t>
            </a:r>
            <a:r>
              <a:rPr lang="en-US" b="1" dirty="0"/>
              <a:t>, </a:t>
            </a:r>
            <a:r>
              <a:rPr lang="en-US" b="1" dirty="0" err="1"/>
              <a:t>verkopen</a:t>
            </a:r>
            <a:r>
              <a:rPr lang="en-US" b="1" dirty="0"/>
              <a:t>, </a:t>
            </a:r>
            <a:r>
              <a:rPr lang="en-US" b="1" dirty="0" err="1"/>
              <a:t>houden</a:t>
            </a:r>
            <a:r>
              <a:rPr lang="en-US" b="1" dirty="0"/>
              <a:t> </a:t>
            </a:r>
            <a:r>
              <a:rPr lang="en-US" b="1" dirty="0" err="1"/>
              <a:t>en</a:t>
            </a:r>
            <a:r>
              <a:rPr lang="en-US" b="1" dirty="0"/>
              <a:t> </a:t>
            </a:r>
            <a:r>
              <a:rPr lang="en-US" b="1" dirty="0" err="1"/>
              <a:t>vervoeren</a:t>
            </a:r>
            <a:r>
              <a:rPr lang="en-US" b="1" dirty="0"/>
              <a:t> </a:t>
            </a:r>
            <a:r>
              <a:rPr lang="en-US" dirty="0"/>
              <a:t>van </a:t>
            </a:r>
            <a:r>
              <a:rPr lang="en-US" dirty="0" err="1"/>
              <a:t>overige</a:t>
            </a:r>
            <a:r>
              <a:rPr lang="en-US" dirty="0"/>
              <a:t> </a:t>
            </a:r>
            <a:r>
              <a:rPr lang="en-US" dirty="0" err="1"/>
              <a:t>zoogdieren</a:t>
            </a:r>
            <a:r>
              <a:rPr lang="en-US" dirty="0"/>
              <a:t>.</a:t>
            </a:r>
          </a:p>
          <a:p>
            <a:pPr algn="just"/>
            <a:r>
              <a:rPr lang="en-US" dirty="0" err="1"/>
              <a:t>heeft</a:t>
            </a:r>
            <a:r>
              <a:rPr lang="en-US" dirty="0"/>
              <a:t> </a:t>
            </a:r>
            <a:r>
              <a:rPr lang="en-US" dirty="0" err="1"/>
              <a:t>kennis</a:t>
            </a:r>
            <a:r>
              <a:rPr lang="en-US" dirty="0"/>
              <a:t> van </a:t>
            </a:r>
            <a:r>
              <a:rPr lang="en-US" b="1" dirty="0"/>
              <a:t>wet- </a:t>
            </a:r>
            <a:r>
              <a:rPr lang="en-US" b="1" dirty="0" err="1"/>
              <a:t>en</a:t>
            </a:r>
            <a:r>
              <a:rPr lang="en-US" b="1" dirty="0"/>
              <a:t> </a:t>
            </a:r>
            <a:r>
              <a:rPr lang="en-US" b="1" dirty="0" err="1"/>
              <a:t>regelgeving</a:t>
            </a:r>
            <a:r>
              <a:rPr lang="en-US" b="1" dirty="0"/>
              <a:t> </a:t>
            </a:r>
            <a:r>
              <a:rPr lang="en-US" dirty="0" err="1"/>
              <a:t>en</a:t>
            </a:r>
            <a:r>
              <a:rPr lang="en-US" dirty="0"/>
              <a:t> </a:t>
            </a:r>
            <a:r>
              <a:rPr lang="en-US" dirty="0" err="1"/>
              <a:t>branche-eisen</a:t>
            </a:r>
            <a:r>
              <a:rPr lang="en-US" dirty="0"/>
              <a:t> </a:t>
            </a:r>
            <a:r>
              <a:rPr lang="en-US" dirty="0" err="1"/>
              <a:t>t.a.v</a:t>
            </a:r>
            <a:r>
              <a:rPr lang="en-US" dirty="0"/>
              <a:t>. </a:t>
            </a:r>
            <a:r>
              <a:rPr lang="en-US" b="1" dirty="0" err="1"/>
              <a:t>fokken</a:t>
            </a:r>
            <a:r>
              <a:rPr lang="en-US" dirty="0"/>
              <a:t> met, </a:t>
            </a:r>
            <a:r>
              <a:rPr lang="en-US" b="1" dirty="0" err="1"/>
              <a:t>handelen</a:t>
            </a:r>
            <a:r>
              <a:rPr lang="en-US" dirty="0"/>
              <a:t> in </a:t>
            </a:r>
            <a:r>
              <a:rPr lang="en-US" dirty="0" err="1"/>
              <a:t>en</a:t>
            </a:r>
            <a:r>
              <a:rPr lang="en-US" dirty="0"/>
              <a:t> </a:t>
            </a:r>
            <a:r>
              <a:rPr lang="en-US" b="1" dirty="0" err="1"/>
              <a:t>opvangen</a:t>
            </a:r>
            <a:r>
              <a:rPr lang="en-US" dirty="0"/>
              <a:t> van </a:t>
            </a:r>
            <a:r>
              <a:rPr lang="en-US" dirty="0" err="1"/>
              <a:t>overige</a:t>
            </a:r>
            <a:r>
              <a:rPr lang="en-US" dirty="0"/>
              <a:t> </a:t>
            </a:r>
            <a:r>
              <a:rPr lang="en-US" dirty="0" err="1"/>
              <a:t>zoogdieren</a:t>
            </a:r>
            <a:r>
              <a:rPr lang="en-US" dirty="0"/>
              <a:t>.</a:t>
            </a:r>
          </a:p>
          <a:p>
            <a:endParaRPr lang="en-US" dirty="0"/>
          </a:p>
        </p:txBody>
      </p:sp>
      <p:grpSp>
        <p:nvGrpSpPr>
          <p:cNvPr id="136" name="Group 135">
            <a:extLst>
              <a:ext uri="{FF2B5EF4-FFF2-40B4-BE49-F238E27FC236}">
                <a16:creationId xmlns:a16="http://schemas.microsoft.com/office/drawing/2014/main" id="{86B666D3-7550-4348-AD73-27B831A5E4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7075" y="-18787"/>
            <a:ext cx="1843554" cy="6861159"/>
            <a:chOff x="9487075" y="-18787"/>
            <a:chExt cx="1843554" cy="6861159"/>
          </a:xfrm>
        </p:grpSpPr>
        <p:sp>
          <p:nvSpPr>
            <p:cNvPr id="137" name="Freeform 78">
              <a:extLst>
                <a:ext uri="{FF2B5EF4-FFF2-40B4-BE49-F238E27FC236}">
                  <a16:creationId xmlns:a16="http://schemas.microsoft.com/office/drawing/2014/main" id="{2C8870C2-1368-48B0-A8CF-BC33DF765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607" y="755028"/>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79">
              <a:extLst>
                <a:ext uri="{FF2B5EF4-FFF2-40B4-BE49-F238E27FC236}">
                  <a16:creationId xmlns:a16="http://schemas.microsoft.com/office/drawing/2014/main" id="{853F9E0D-F5F9-438C-B1DC-0AA3127C4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0625" y="1043258"/>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80">
              <a:extLst>
                <a:ext uri="{FF2B5EF4-FFF2-40B4-BE49-F238E27FC236}">
                  <a16:creationId xmlns:a16="http://schemas.microsoft.com/office/drawing/2014/main" id="{B4E911B1-253E-4755-9AEC-BB1DAB8E21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34861" y="1256108"/>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82">
              <a:extLst>
                <a:ext uri="{FF2B5EF4-FFF2-40B4-BE49-F238E27FC236}">
                  <a16:creationId xmlns:a16="http://schemas.microsoft.com/office/drawing/2014/main" id="{EDA30C63-7387-41DF-A6B0-5E3B1AF60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627" y="193010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83">
              <a:extLst>
                <a:ext uri="{FF2B5EF4-FFF2-40B4-BE49-F238E27FC236}">
                  <a16:creationId xmlns:a16="http://schemas.microsoft.com/office/drawing/2014/main" id="{2AF5DD4D-BF15-452D-937B-7F29FA3F2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081" y="1699681"/>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84">
              <a:extLst>
                <a:ext uri="{FF2B5EF4-FFF2-40B4-BE49-F238E27FC236}">
                  <a16:creationId xmlns:a16="http://schemas.microsoft.com/office/drawing/2014/main" id="{5F821C6A-EDEE-4845-92EB-367AC6002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88097" y="550442"/>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86">
              <a:extLst>
                <a:ext uri="{FF2B5EF4-FFF2-40B4-BE49-F238E27FC236}">
                  <a16:creationId xmlns:a16="http://schemas.microsoft.com/office/drawing/2014/main" id="{504AA4DA-748D-4CFF-891A-5C8861EC4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8746" y="22609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9">
              <a:extLst>
                <a:ext uri="{FF2B5EF4-FFF2-40B4-BE49-F238E27FC236}">
                  <a16:creationId xmlns:a16="http://schemas.microsoft.com/office/drawing/2014/main" id="{7CC3A8FA-D5F6-4A96-9B55-4479C1717A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2869" y="1487330"/>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105">
              <a:extLst>
                <a:ext uri="{FF2B5EF4-FFF2-40B4-BE49-F238E27FC236}">
                  <a16:creationId xmlns:a16="http://schemas.microsoft.com/office/drawing/2014/main" id="{0234A262-1A84-446A-935F-3BDA4E38BF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4752" y="190795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106">
              <a:extLst>
                <a:ext uri="{FF2B5EF4-FFF2-40B4-BE49-F238E27FC236}">
                  <a16:creationId xmlns:a16="http://schemas.microsoft.com/office/drawing/2014/main" id="{26E1DC3C-522F-46BF-9C95-475001763F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3765" y="5991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107">
              <a:extLst>
                <a:ext uri="{FF2B5EF4-FFF2-40B4-BE49-F238E27FC236}">
                  <a16:creationId xmlns:a16="http://schemas.microsoft.com/office/drawing/2014/main" id="{F7CDF92D-312E-42AB-960E-637D404934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45753" y="1240267"/>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108">
              <a:extLst>
                <a:ext uri="{FF2B5EF4-FFF2-40B4-BE49-F238E27FC236}">
                  <a16:creationId xmlns:a16="http://schemas.microsoft.com/office/drawing/2014/main" id="{918FE320-F6B2-4BDB-95D8-DFD3B2B34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31436" y="120899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109">
              <a:extLst>
                <a:ext uri="{FF2B5EF4-FFF2-40B4-BE49-F238E27FC236}">
                  <a16:creationId xmlns:a16="http://schemas.microsoft.com/office/drawing/2014/main" id="{B90769B0-46E9-4B76-96A9-A247A0DF3D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4633" y="1710317"/>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10">
              <a:extLst>
                <a:ext uri="{FF2B5EF4-FFF2-40B4-BE49-F238E27FC236}">
                  <a16:creationId xmlns:a16="http://schemas.microsoft.com/office/drawing/2014/main" id="{C0CC5855-0620-41C7-AA4D-3D30E2455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1489" y="35131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11">
              <a:extLst>
                <a:ext uri="{FF2B5EF4-FFF2-40B4-BE49-F238E27FC236}">
                  <a16:creationId xmlns:a16="http://schemas.microsoft.com/office/drawing/2014/main" id="{7A99B1F4-089E-4A1A-833C-0D0C8E770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12688" y="1438812"/>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12">
              <a:extLst>
                <a:ext uri="{FF2B5EF4-FFF2-40B4-BE49-F238E27FC236}">
                  <a16:creationId xmlns:a16="http://schemas.microsoft.com/office/drawing/2014/main" id="{52C3D5C1-0862-4E4B-BAD8-C6244D0352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22191" y="92015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22">
              <a:extLst>
                <a:ext uri="{FF2B5EF4-FFF2-40B4-BE49-F238E27FC236}">
                  <a16:creationId xmlns:a16="http://schemas.microsoft.com/office/drawing/2014/main" id="{5E020019-37DA-47B1-A859-25E2009F7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65982" y="1751917"/>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23">
              <a:extLst>
                <a:ext uri="{FF2B5EF4-FFF2-40B4-BE49-F238E27FC236}">
                  <a16:creationId xmlns:a16="http://schemas.microsoft.com/office/drawing/2014/main" id="{FC071985-7349-45B2-AD36-AB9014D81F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93201" y="205787"/>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30">
              <a:extLst>
                <a:ext uri="{FF2B5EF4-FFF2-40B4-BE49-F238E27FC236}">
                  <a16:creationId xmlns:a16="http://schemas.microsoft.com/office/drawing/2014/main" id="{8A8374B4-6CAE-4B1D-8AD8-BBD71C66E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66422" y="495036"/>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31">
              <a:extLst>
                <a:ext uri="{FF2B5EF4-FFF2-40B4-BE49-F238E27FC236}">
                  <a16:creationId xmlns:a16="http://schemas.microsoft.com/office/drawing/2014/main" id="{4F0392BB-C222-4B4A-B3F7-86E1953966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80240" y="1050023"/>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32">
              <a:extLst>
                <a:ext uri="{FF2B5EF4-FFF2-40B4-BE49-F238E27FC236}">
                  <a16:creationId xmlns:a16="http://schemas.microsoft.com/office/drawing/2014/main" id="{F1EE976D-D914-4545-9E10-F4A3C266AC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81895" y="1929658"/>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35">
              <a:extLst>
                <a:ext uri="{FF2B5EF4-FFF2-40B4-BE49-F238E27FC236}">
                  <a16:creationId xmlns:a16="http://schemas.microsoft.com/office/drawing/2014/main" id="{A602A52C-3AB9-4D97-AE2A-BB87DB6ACA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67579" y="820365"/>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41">
              <a:extLst>
                <a:ext uri="{FF2B5EF4-FFF2-40B4-BE49-F238E27FC236}">
                  <a16:creationId xmlns:a16="http://schemas.microsoft.com/office/drawing/2014/main" id="{B30A965C-348F-4CA1-882F-46F532A33B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06131" y="142204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70">
              <a:extLst>
                <a:ext uri="{FF2B5EF4-FFF2-40B4-BE49-F238E27FC236}">
                  <a16:creationId xmlns:a16="http://schemas.microsoft.com/office/drawing/2014/main" id="{0F9349DE-8C14-4D6E-B1C2-4750F704C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9135" y="6127480"/>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77">
              <a:extLst>
                <a:ext uri="{FF2B5EF4-FFF2-40B4-BE49-F238E27FC236}">
                  <a16:creationId xmlns:a16="http://schemas.microsoft.com/office/drawing/2014/main" id="{3DB93D99-B20E-4CEF-A4B5-E355F2EF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4834" y="1955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85">
              <a:extLst>
                <a:ext uri="{FF2B5EF4-FFF2-40B4-BE49-F238E27FC236}">
                  <a16:creationId xmlns:a16="http://schemas.microsoft.com/office/drawing/2014/main" id="{0093B34B-1559-4D7A-90CF-114125FD6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12" y="6390891"/>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87">
              <a:extLst>
                <a:ext uri="{FF2B5EF4-FFF2-40B4-BE49-F238E27FC236}">
                  <a16:creationId xmlns:a16="http://schemas.microsoft.com/office/drawing/2014/main" id="{F32E37EB-F93F-4ACA-8EC5-831308501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7214" y="667177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4">
              <a:extLst>
                <a:ext uri="{FF2B5EF4-FFF2-40B4-BE49-F238E27FC236}">
                  <a16:creationId xmlns:a16="http://schemas.microsoft.com/office/drawing/2014/main" id="{6486B439-14A8-40F4-BD01-2647D4752F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0171" y="6639040"/>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18">
              <a:extLst>
                <a:ext uri="{FF2B5EF4-FFF2-40B4-BE49-F238E27FC236}">
                  <a16:creationId xmlns:a16="http://schemas.microsoft.com/office/drawing/2014/main" id="{3EA0483A-6030-445C-9A9E-FC8847FD44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50965" y="646304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19">
              <a:extLst>
                <a:ext uri="{FF2B5EF4-FFF2-40B4-BE49-F238E27FC236}">
                  <a16:creationId xmlns:a16="http://schemas.microsoft.com/office/drawing/2014/main" id="{54E9F49B-F300-4A14-B0F3-36A75B171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836655" y="627812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21">
              <a:extLst>
                <a:ext uri="{FF2B5EF4-FFF2-40B4-BE49-F238E27FC236}">
                  <a16:creationId xmlns:a16="http://schemas.microsoft.com/office/drawing/2014/main" id="{59BF81A2-5680-4745-9838-B87F14A4EE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685814" y="5686"/>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39">
              <a:extLst>
                <a:ext uri="{FF2B5EF4-FFF2-40B4-BE49-F238E27FC236}">
                  <a16:creationId xmlns:a16="http://schemas.microsoft.com/office/drawing/2014/main" id="{293DA61B-9566-467E-A357-E86CD8E7E2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51483" y="6473587"/>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44">
              <a:extLst>
                <a:ext uri="{FF2B5EF4-FFF2-40B4-BE49-F238E27FC236}">
                  <a16:creationId xmlns:a16="http://schemas.microsoft.com/office/drawing/2014/main" id="{A1A7223C-6F2C-487D-A45A-6EBBD051A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240033" y="6057255"/>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45">
              <a:extLst>
                <a:ext uri="{FF2B5EF4-FFF2-40B4-BE49-F238E27FC236}">
                  <a16:creationId xmlns:a16="http://schemas.microsoft.com/office/drawing/2014/main" id="{DC4DE17D-AC51-4C89-AC1A-016A928A1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42048" y="610233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8">
              <a:extLst>
                <a:ext uri="{FF2B5EF4-FFF2-40B4-BE49-F238E27FC236}">
                  <a16:creationId xmlns:a16="http://schemas.microsoft.com/office/drawing/2014/main" id="{95D0E198-D3C3-4790-881E-4DF6C9D7F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557195" y="667477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8">
              <a:extLst>
                <a:ext uri="{FF2B5EF4-FFF2-40B4-BE49-F238E27FC236}">
                  <a16:creationId xmlns:a16="http://schemas.microsoft.com/office/drawing/2014/main" id="{15D7F206-A93F-4CCC-B241-B733ECFCF9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47246" y="10719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8">
              <a:extLst>
                <a:ext uri="{FF2B5EF4-FFF2-40B4-BE49-F238E27FC236}">
                  <a16:creationId xmlns:a16="http://schemas.microsoft.com/office/drawing/2014/main" id="{96A9BAB0-CBD6-492F-BAE1-D79E07902F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95328" y="6525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51">
              <a:extLst>
                <a:ext uri="{FF2B5EF4-FFF2-40B4-BE49-F238E27FC236}">
                  <a16:creationId xmlns:a16="http://schemas.microsoft.com/office/drawing/2014/main" id="{E9952623-7C81-47CA-85D8-C872DE84E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919804" y="604445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54">
              <a:extLst>
                <a:ext uri="{FF2B5EF4-FFF2-40B4-BE49-F238E27FC236}">
                  <a16:creationId xmlns:a16="http://schemas.microsoft.com/office/drawing/2014/main" id="{05CFF839-C981-434A-9445-4E5A71BA7F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96721" y="6222293"/>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59">
              <a:extLst>
                <a:ext uri="{FF2B5EF4-FFF2-40B4-BE49-F238E27FC236}">
                  <a16:creationId xmlns:a16="http://schemas.microsoft.com/office/drawing/2014/main" id="{954EA9BB-25B0-4D52-B1FA-D7ADAD3FBA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95778" y="6496289"/>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1">
              <a:extLst>
                <a:ext uri="{FF2B5EF4-FFF2-40B4-BE49-F238E27FC236}">
                  <a16:creationId xmlns:a16="http://schemas.microsoft.com/office/drawing/2014/main" id="{1CF36179-928E-45AE-BFCB-8A51031D6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504784" y="667303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78">
              <a:extLst>
                <a:ext uri="{FF2B5EF4-FFF2-40B4-BE49-F238E27FC236}">
                  <a16:creationId xmlns:a16="http://schemas.microsoft.com/office/drawing/2014/main" id="{F90AA42C-D724-4AD8-81F3-CDFC420635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693918" y="602783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84">
              <a:extLst>
                <a:ext uri="{FF2B5EF4-FFF2-40B4-BE49-F238E27FC236}">
                  <a16:creationId xmlns:a16="http://schemas.microsoft.com/office/drawing/2014/main" id="{CAB3A278-E8E7-4070-B30A-31B5DE9805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38047" y="635842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86">
              <a:extLst>
                <a:ext uri="{FF2B5EF4-FFF2-40B4-BE49-F238E27FC236}">
                  <a16:creationId xmlns:a16="http://schemas.microsoft.com/office/drawing/2014/main" id="{910FC82B-A4C1-428C-A576-79B5F6D189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40367" y="6606831"/>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06">
              <a:extLst>
                <a:ext uri="{FF2B5EF4-FFF2-40B4-BE49-F238E27FC236}">
                  <a16:creationId xmlns:a16="http://schemas.microsoft.com/office/drawing/2014/main" id="{B9CB6255-5C91-4496-B0AE-529737BC5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01124" y="620371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110">
              <a:extLst>
                <a:ext uri="{FF2B5EF4-FFF2-40B4-BE49-F238E27FC236}">
                  <a16:creationId xmlns:a16="http://schemas.microsoft.com/office/drawing/2014/main" id="{A58DBA3F-B3E2-4AD9-A93C-FDF99758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30489" y="6434417"/>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123">
              <a:extLst>
                <a:ext uri="{FF2B5EF4-FFF2-40B4-BE49-F238E27FC236}">
                  <a16:creationId xmlns:a16="http://schemas.microsoft.com/office/drawing/2014/main" id="{AE100164-158F-422B-8A80-DFF4E0E06E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59198" y="6522255"/>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130">
              <a:extLst>
                <a:ext uri="{FF2B5EF4-FFF2-40B4-BE49-F238E27FC236}">
                  <a16:creationId xmlns:a16="http://schemas.microsoft.com/office/drawing/2014/main" id="{1A0EF69A-22C3-4FF9-B6DD-55C6DAC3B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245427" y="6305405"/>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141">
              <a:extLst>
                <a:ext uri="{FF2B5EF4-FFF2-40B4-BE49-F238E27FC236}">
                  <a16:creationId xmlns:a16="http://schemas.microsoft.com/office/drawing/2014/main" id="{3963C700-CFE8-4ED2-8E1E-1139AC305D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04283" y="6678799"/>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34">
              <a:extLst>
                <a:ext uri="{FF2B5EF4-FFF2-40B4-BE49-F238E27FC236}">
                  <a16:creationId xmlns:a16="http://schemas.microsoft.com/office/drawing/2014/main" id="{F9B166DD-EFD8-42F3-A6E1-C6A4A0260F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61752" y="1403097"/>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36">
              <a:extLst>
                <a:ext uri="{FF2B5EF4-FFF2-40B4-BE49-F238E27FC236}">
                  <a16:creationId xmlns:a16="http://schemas.microsoft.com/office/drawing/2014/main" id="{D432A7B3-E9F3-476E-9D42-6174AF6947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84215" y="72244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38">
              <a:extLst>
                <a:ext uri="{FF2B5EF4-FFF2-40B4-BE49-F238E27FC236}">
                  <a16:creationId xmlns:a16="http://schemas.microsoft.com/office/drawing/2014/main" id="{F17E4864-342C-497A-A8C4-307CF70C29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81617" y="190226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39">
              <a:extLst>
                <a:ext uri="{FF2B5EF4-FFF2-40B4-BE49-F238E27FC236}">
                  <a16:creationId xmlns:a16="http://schemas.microsoft.com/office/drawing/2014/main" id="{F2484BDA-CEC5-42AD-8874-C782F6A44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96825" y="1732534"/>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41">
              <a:extLst>
                <a:ext uri="{FF2B5EF4-FFF2-40B4-BE49-F238E27FC236}">
                  <a16:creationId xmlns:a16="http://schemas.microsoft.com/office/drawing/2014/main" id="{4F6B7DAB-E92D-43BB-ACF1-F06D8925D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84215" y="514912"/>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42">
              <a:extLst>
                <a:ext uri="{FF2B5EF4-FFF2-40B4-BE49-F238E27FC236}">
                  <a16:creationId xmlns:a16="http://schemas.microsoft.com/office/drawing/2014/main" id="{DDFDB6E2-654D-48A3-83FB-86F3AD241A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496047" y="1178128"/>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45">
              <a:extLst>
                <a:ext uri="{FF2B5EF4-FFF2-40B4-BE49-F238E27FC236}">
                  <a16:creationId xmlns:a16="http://schemas.microsoft.com/office/drawing/2014/main" id="{ECD09C44-52C9-455A-865A-65084B5006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514408" y="93246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49">
              <a:extLst>
                <a:ext uri="{FF2B5EF4-FFF2-40B4-BE49-F238E27FC236}">
                  <a16:creationId xmlns:a16="http://schemas.microsoft.com/office/drawing/2014/main" id="{F6C27999-BDBB-4644-8A53-B87F3F144F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530170" y="282433"/>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5">
              <a:extLst>
                <a:ext uri="{FF2B5EF4-FFF2-40B4-BE49-F238E27FC236}">
                  <a16:creationId xmlns:a16="http://schemas.microsoft.com/office/drawing/2014/main" id="{654163CC-9199-4986-9A5E-84365169D9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83885" y="12161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6">
              <a:extLst>
                <a:ext uri="{FF2B5EF4-FFF2-40B4-BE49-F238E27FC236}">
                  <a16:creationId xmlns:a16="http://schemas.microsoft.com/office/drawing/2014/main" id="{C744DB98-E4B6-40B4-92A4-5DC3D9594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96965" y="138745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9">
              <a:extLst>
                <a:ext uri="{FF2B5EF4-FFF2-40B4-BE49-F238E27FC236}">
                  <a16:creationId xmlns:a16="http://schemas.microsoft.com/office/drawing/2014/main" id="{3618E05D-0BAF-4A26-858E-F0EF2BA89D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96848" y="1105206"/>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70">
              <a:extLst>
                <a:ext uri="{FF2B5EF4-FFF2-40B4-BE49-F238E27FC236}">
                  <a16:creationId xmlns:a16="http://schemas.microsoft.com/office/drawing/2014/main" id="{8506E091-91B5-45A6-B0D7-8778EF36C9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45927" y="549368"/>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71">
              <a:extLst>
                <a:ext uri="{FF2B5EF4-FFF2-40B4-BE49-F238E27FC236}">
                  <a16:creationId xmlns:a16="http://schemas.microsoft.com/office/drawing/2014/main" id="{A5F1AA22-6DD8-43AB-AC2B-AA9371DD9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798597" y="1647073"/>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72">
              <a:extLst>
                <a:ext uri="{FF2B5EF4-FFF2-40B4-BE49-F238E27FC236}">
                  <a16:creationId xmlns:a16="http://schemas.microsoft.com/office/drawing/2014/main" id="{580946E1-6BC9-4EEE-AE4C-F8F08C8F1C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01860" y="18739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74">
              <a:extLst>
                <a:ext uri="{FF2B5EF4-FFF2-40B4-BE49-F238E27FC236}">
                  <a16:creationId xmlns:a16="http://schemas.microsoft.com/office/drawing/2014/main" id="{06858C12-FAE6-4F6D-AAD0-BC164D3C64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22832" y="763091"/>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5">
              <a:extLst>
                <a:ext uri="{FF2B5EF4-FFF2-40B4-BE49-F238E27FC236}">
                  <a16:creationId xmlns:a16="http://schemas.microsoft.com/office/drawing/2014/main" id="{FE64B3B9-8F70-4C7C-980A-CBFFDFB93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46066" y="340257"/>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7">
              <a:extLst>
                <a:ext uri="{FF2B5EF4-FFF2-40B4-BE49-F238E27FC236}">
                  <a16:creationId xmlns:a16="http://schemas.microsoft.com/office/drawing/2014/main" id="{88E77691-B7C1-4F5D-98EC-C5508CDFB6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11402" y="672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88">
              <a:extLst>
                <a:ext uri="{FF2B5EF4-FFF2-40B4-BE49-F238E27FC236}">
                  <a16:creationId xmlns:a16="http://schemas.microsoft.com/office/drawing/2014/main" id="{22997A7B-4811-4158-8F88-483925650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9879430" y="1161387"/>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94">
              <a:extLst>
                <a:ext uri="{FF2B5EF4-FFF2-40B4-BE49-F238E27FC236}">
                  <a16:creationId xmlns:a16="http://schemas.microsoft.com/office/drawing/2014/main" id="{B15258A7-A882-4D79-B870-C92A57D6B6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64748" y="1306068"/>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97">
              <a:extLst>
                <a:ext uri="{FF2B5EF4-FFF2-40B4-BE49-F238E27FC236}">
                  <a16:creationId xmlns:a16="http://schemas.microsoft.com/office/drawing/2014/main" id="{CF3D5844-0132-49FA-BD1E-5263802F4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59415" y="1756925"/>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99">
              <a:extLst>
                <a:ext uri="{FF2B5EF4-FFF2-40B4-BE49-F238E27FC236}">
                  <a16:creationId xmlns:a16="http://schemas.microsoft.com/office/drawing/2014/main" id="{86FC694B-4A70-4160-A64D-DA282DE95B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44896" y="1960730"/>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101">
              <a:extLst>
                <a:ext uri="{FF2B5EF4-FFF2-40B4-BE49-F238E27FC236}">
                  <a16:creationId xmlns:a16="http://schemas.microsoft.com/office/drawing/2014/main" id="{A399F043-AB24-4109-800A-BD94939A40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72093" y="1478722"/>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102">
              <a:extLst>
                <a:ext uri="{FF2B5EF4-FFF2-40B4-BE49-F238E27FC236}">
                  <a16:creationId xmlns:a16="http://schemas.microsoft.com/office/drawing/2014/main" id="{796159AE-3178-456B-B411-196E260E5E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92750" y="110955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103">
              <a:extLst>
                <a:ext uri="{FF2B5EF4-FFF2-40B4-BE49-F238E27FC236}">
                  <a16:creationId xmlns:a16="http://schemas.microsoft.com/office/drawing/2014/main" id="{B0562100-3934-4A15-8C23-D55F111D9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90347" y="83587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113">
              <a:extLst>
                <a:ext uri="{FF2B5EF4-FFF2-40B4-BE49-F238E27FC236}">
                  <a16:creationId xmlns:a16="http://schemas.microsoft.com/office/drawing/2014/main" id="{B1A3BF1A-EF96-468A-B04F-AFDF6621D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54699" y="2010881"/>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17">
              <a:extLst>
                <a:ext uri="{FF2B5EF4-FFF2-40B4-BE49-F238E27FC236}">
                  <a16:creationId xmlns:a16="http://schemas.microsoft.com/office/drawing/2014/main" id="{6DD7C928-63AE-4BCB-9843-570F9E04E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2350" y="8892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118">
              <a:extLst>
                <a:ext uri="{FF2B5EF4-FFF2-40B4-BE49-F238E27FC236}">
                  <a16:creationId xmlns:a16="http://schemas.microsoft.com/office/drawing/2014/main" id="{5AC011E4-1DCA-418C-8008-AE4E1E61D0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58870" y="22103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119">
              <a:extLst>
                <a:ext uri="{FF2B5EF4-FFF2-40B4-BE49-F238E27FC236}">
                  <a16:creationId xmlns:a16="http://schemas.microsoft.com/office/drawing/2014/main" id="{5B2D3B89-E1F5-40D8-AEC0-8E7B2E67A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175741" y="434733"/>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136">
              <a:extLst>
                <a:ext uri="{FF2B5EF4-FFF2-40B4-BE49-F238E27FC236}">
                  <a16:creationId xmlns:a16="http://schemas.microsoft.com/office/drawing/2014/main" id="{DBB111D7-2067-4503-A6F9-647407E18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67505" y="1263253"/>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137">
              <a:extLst>
                <a:ext uri="{FF2B5EF4-FFF2-40B4-BE49-F238E27FC236}">
                  <a16:creationId xmlns:a16="http://schemas.microsoft.com/office/drawing/2014/main" id="{20B3ED41-DE4C-4CE7-A8DE-B4ED03137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3010" y="1588642"/>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138">
              <a:extLst>
                <a:ext uri="{FF2B5EF4-FFF2-40B4-BE49-F238E27FC236}">
                  <a16:creationId xmlns:a16="http://schemas.microsoft.com/office/drawing/2014/main" id="{11F9FD14-D3BA-43C4-96E8-5D5EE6AF31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11645" y="6072976"/>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139">
              <a:extLst>
                <a:ext uri="{FF2B5EF4-FFF2-40B4-BE49-F238E27FC236}">
                  <a16:creationId xmlns:a16="http://schemas.microsoft.com/office/drawing/2014/main" id="{F4EE6DAD-6518-47B6-A04F-484A162676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6950" y="321142"/>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43">
              <a:extLst>
                <a:ext uri="{FF2B5EF4-FFF2-40B4-BE49-F238E27FC236}">
                  <a16:creationId xmlns:a16="http://schemas.microsoft.com/office/drawing/2014/main" id="{B6867974-B4C0-48AA-A205-B435998B74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20791" y="1074883"/>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44">
              <a:extLst>
                <a:ext uri="{FF2B5EF4-FFF2-40B4-BE49-F238E27FC236}">
                  <a16:creationId xmlns:a16="http://schemas.microsoft.com/office/drawing/2014/main" id="{21F27A0E-A6C1-4AFE-8CBA-28E4FE70BC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3458" y="790064"/>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45">
              <a:extLst>
                <a:ext uri="{FF2B5EF4-FFF2-40B4-BE49-F238E27FC236}">
                  <a16:creationId xmlns:a16="http://schemas.microsoft.com/office/drawing/2014/main" id="{AAA114B9-98D7-4840-8602-457F0741B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417528" y="602066"/>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8">
              <a:extLst>
                <a:ext uri="{FF2B5EF4-FFF2-40B4-BE49-F238E27FC236}">
                  <a16:creationId xmlns:a16="http://schemas.microsoft.com/office/drawing/2014/main" id="{4E9E63DF-694C-4693-8D8B-0275BB744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381238" y="1310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8">
              <a:extLst>
                <a:ext uri="{FF2B5EF4-FFF2-40B4-BE49-F238E27FC236}">
                  <a16:creationId xmlns:a16="http://schemas.microsoft.com/office/drawing/2014/main" id="{2A55A10A-49CA-42B6-84C9-8A1A1596D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0028159" y="669354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050" name="Picture 2" descr="▷ Cavia's: Bewegende Afbeeldingen, Gifs &amp; Animaties – 100% GRATIS!">
            <a:extLst>
              <a:ext uri="{FF2B5EF4-FFF2-40B4-BE49-F238E27FC236}">
                <a16:creationId xmlns:a16="http://schemas.microsoft.com/office/drawing/2014/main" id="{C932BB2B-F39E-C813-35F2-A5FAB0EF5B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85060" y="2758822"/>
            <a:ext cx="4135440" cy="236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6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6A4B0E-C476-534E-C694-DA1A2D974E85}"/>
              </a:ext>
            </a:extLst>
          </p:cNvPr>
          <p:cNvSpPr>
            <a:spLocks noGrp="1"/>
          </p:cNvSpPr>
          <p:nvPr>
            <p:ph type="title"/>
          </p:nvPr>
        </p:nvSpPr>
        <p:spPr>
          <a:xfrm>
            <a:off x="781493" y="1371601"/>
            <a:ext cx="3934047" cy="4114800"/>
          </a:xfrm>
        </p:spPr>
        <p:txBody>
          <a:bodyPr vert="horz" lIns="91440" tIns="45720" rIns="91440" bIns="45720" rtlCol="0" anchor="ctr">
            <a:normAutofit/>
          </a:bodyPr>
          <a:lstStyle/>
          <a:p>
            <a:pPr algn="ctr"/>
            <a:r>
              <a:rPr lang="en-US" kern="1200">
                <a:solidFill>
                  <a:schemeClr val="tx2"/>
                </a:solidFill>
                <a:latin typeface="+mj-lt"/>
                <a:ea typeface="+mj-ea"/>
                <a:cs typeface="+mj-cs"/>
              </a:rPr>
              <a:t>Invasieve soorten</a:t>
            </a:r>
            <a:br>
              <a:rPr lang="en-US" kern="1200">
                <a:solidFill>
                  <a:schemeClr val="tx2"/>
                </a:solidFill>
                <a:latin typeface="+mj-lt"/>
                <a:ea typeface="+mj-ea"/>
                <a:cs typeface="+mj-cs"/>
              </a:rPr>
            </a:br>
            <a:endParaRPr lang="en-US" kern="1200">
              <a:solidFill>
                <a:schemeClr val="tx2"/>
              </a:solidFill>
              <a:latin typeface="+mj-lt"/>
              <a:ea typeface="+mj-ea"/>
              <a:cs typeface="+mj-cs"/>
            </a:endParaRPr>
          </a:p>
        </p:txBody>
      </p:sp>
      <p:pic>
        <p:nvPicPr>
          <p:cNvPr id="5" name="Tijdelijke aanduiding voor inhoud 4">
            <a:extLst>
              <a:ext uri="{FF2B5EF4-FFF2-40B4-BE49-F238E27FC236}">
                <a16:creationId xmlns:a16="http://schemas.microsoft.com/office/drawing/2014/main" id="{5EFD3000-90CB-B842-7694-2EC9F20FF307}"/>
              </a:ext>
            </a:extLst>
          </p:cNvPr>
          <p:cNvPicPr>
            <a:picLocks noGrp="1" noChangeAspect="1"/>
          </p:cNvPicPr>
          <p:nvPr>
            <p:ph sz="half" idx="2"/>
          </p:nvPr>
        </p:nvPicPr>
        <p:blipFill>
          <a:blip r:embed="rId2">
            <a:alphaModFix/>
          </a:blip>
          <a:stretch>
            <a:fillRect/>
          </a:stretch>
        </p:blipFill>
        <p:spPr>
          <a:xfrm>
            <a:off x="6124350" y="1581964"/>
            <a:ext cx="5191350" cy="2024626"/>
          </a:xfrm>
          <a:prstGeom prst="rect">
            <a:avLst/>
          </a:prstGeom>
        </p:spPr>
      </p:pic>
      <p:sp>
        <p:nvSpPr>
          <p:cNvPr id="3" name="Tijdelijke aanduiding voor inhoud 2">
            <a:extLst>
              <a:ext uri="{FF2B5EF4-FFF2-40B4-BE49-F238E27FC236}">
                <a16:creationId xmlns:a16="http://schemas.microsoft.com/office/drawing/2014/main" id="{5C081B38-51EA-F8F0-7D53-81A06DE104BB}"/>
              </a:ext>
            </a:extLst>
          </p:cNvPr>
          <p:cNvSpPr>
            <a:spLocks noGrp="1"/>
          </p:cNvSpPr>
          <p:nvPr>
            <p:ph sz="half" idx="1"/>
          </p:nvPr>
        </p:nvSpPr>
        <p:spPr>
          <a:xfrm>
            <a:off x="6124350" y="4008474"/>
            <a:ext cx="5191349" cy="2158409"/>
          </a:xfrm>
        </p:spPr>
        <p:txBody>
          <a:bodyPr vert="horz" lIns="91440" tIns="45720" rIns="91440" bIns="45720" rtlCol="0">
            <a:normAutofit/>
          </a:bodyPr>
          <a:lstStyle/>
          <a:p>
            <a:pPr>
              <a:lnSpc>
                <a:spcPct val="140000"/>
              </a:lnSpc>
            </a:pPr>
            <a:r>
              <a:rPr lang="en-US" sz="1700"/>
              <a:t>Wat verstaan wordt onder een invasieve soort?</a:t>
            </a:r>
          </a:p>
          <a:p>
            <a:pPr>
              <a:lnSpc>
                <a:spcPct val="140000"/>
              </a:lnSpc>
            </a:pPr>
            <a:r>
              <a:rPr lang="en-US" sz="1700"/>
              <a:t>Welke mogelijke nadelen en risico’s kunnen invasieve soorten hebben?</a:t>
            </a:r>
          </a:p>
          <a:p>
            <a:pPr>
              <a:lnSpc>
                <a:spcPct val="140000"/>
              </a:lnSpc>
            </a:pPr>
            <a:r>
              <a:rPr lang="en-US" sz="1700"/>
              <a:t>Op welke wijze moet er met invasieve soorten worden omgegaan</a:t>
            </a:r>
          </a:p>
        </p:txBody>
      </p:sp>
    </p:spTree>
    <p:extLst>
      <p:ext uri="{BB962C8B-B14F-4D97-AF65-F5344CB8AC3E}">
        <p14:creationId xmlns:p14="http://schemas.microsoft.com/office/powerpoint/2010/main" val="278211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0" name="Rectangle 6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a:extLst>
              <a:ext uri="{FF2B5EF4-FFF2-40B4-BE49-F238E27FC236}">
                <a16:creationId xmlns:a16="http://schemas.microsoft.com/office/drawing/2014/main" id="{3A052CA0-B3DD-E3B7-22EF-475F57DBBE90}"/>
              </a:ext>
            </a:extLst>
          </p:cNvPr>
          <p:cNvPicPr>
            <a:picLocks noGrp="1" noChangeAspect="1"/>
          </p:cNvPicPr>
          <p:nvPr>
            <p:ph sz="half" idx="2"/>
          </p:nvPr>
        </p:nvPicPr>
        <p:blipFill rotWithShape="1">
          <a:blip r:embed="rId2">
            <a:alphaModFix amt="60000"/>
          </a:blip>
          <a:srcRect l="20977" r="27616" b="-1"/>
          <a:stretch/>
        </p:blipFill>
        <p:spPr>
          <a:xfrm>
            <a:off x="-1" y="1"/>
            <a:ext cx="5295331" cy="6875834"/>
          </a:xfrm>
          <a:prstGeom prst="rect">
            <a:avLst/>
          </a:prstGeom>
        </p:spPr>
      </p:pic>
      <p:sp>
        <p:nvSpPr>
          <p:cNvPr id="2" name="Titel 1">
            <a:extLst>
              <a:ext uri="{FF2B5EF4-FFF2-40B4-BE49-F238E27FC236}">
                <a16:creationId xmlns:a16="http://schemas.microsoft.com/office/drawing/2014/main" id="{41358957-6EE0-3C6B-B8E8-7626A5936DB6}"/>
              </a:ext>
            </a:extLst>
          </p:cNvPr>
          <p:cNvSpPr>
            <a:spLocks noGrp="1"/>
          </p:cNvSpPr>
          <p:nvPr>
            <p:ph type="title"/>
          </p:nvPr>
        </p:nvSpPr>
        <p:spPr>
          <a:xfrm>
            <a:off x="535681" y="134750"/>
            <a:ext cx="4223965" cy="1524105"/>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Wat </a:t>
            </a:r>
            <a:r>
              <a:rPr lang="en-US" sz="4000" kern="1200" dirty="0" err="1">
                <a:solidFill>
                  <a:srgbClr val="FFFFFF"/>
                </a:solidFill>
                <a:latin typeface="+mj-lt"/>
                <a:ea typeface="+mj-ea"/>
                <a:cs typeface="+mj-cs"/>
              </a:rPr>
              <a:t>weten</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jullie</a:t>
            </a:r>
            <a:r>
              <a:rPr lang="en-US" sz="4000" kern="1200" dirty="0">
                <a:solidFill>
                  <a:srgbClr val="FFFFFF"/>
                </a:solidFill>
                <a:latin typeface="+mj-lt"/>
                <a:ea typeface="+mj-ea"/>
                <a:cs typeface="+mj-cs"/>
              </a:rPr>
              <a:t> al?</a:t>
            </a:r>
          </a:p>
        </p:txBody>
      </p:sp>
      <p:sp>
        <p:nvSpPr>
          <p:cNvPr id="3" name="Tijdelijke aanduiding voor inhoud 2">
            <a:extLst>
              <a:ext uri="{FF2B5EF4-FFF2-40B4-BE49-F238E27FC236}">
                <a16:creationId xmlns:a16="http://schemas.microsoft.com/office/drawing/2014/main" id="{A67C90E2-3E2C-1BBA-BC24-81E54932915C}"/>
              </a:ext>
            </a:extLst>
          </p:cNvPr>
          <p:cNvSpPr>
            <a:spLocks noGrp="1"/>
          </p:cNvSpPr>
          <p:nvPr>
            <p:ph sz="half" idx="1"/>
          </p:nvPr>
        </p:nvSpPr>
        <p:spPr>
          <a:xfrm>
            <a:off x="6096000" y="876300"/>
            <a:ext cx="5219700" cy="5105400"/>
          </a:xfrm>
        </p:spPr>
        <p:txBody>
          <a:bodyPr vert="horz" lIns="91440" tIns="45720" rIns="91440" bIns="45720" rtlCol="0">
            <a:normAutofit/>
          </a:bodyPr>
          <a:lstStyle/>
          <a:p>
            <a:r>
              <a:rPr lang="en-US"/>
              <a:t>Wat is een invasieve soort?</a:t>
            </a:r>
          </a:p>
          <a:p>
            <a:r>
              <a:rPr lang="en-US"/>
              <a:t>Voorbeelden?</a:t>
            </a:r>
          </a:p>
          <a:p>
            <a:r>
              <a:rPr lang="en-US"/>
              <a:t>Waarom moet je er als houder van overige zoogdieren kennis van hebben?</a:t>
            </a:r>
          </a:p>
          <a:p>
            <a:r>
              <a:rPr lang="en-US">
                <a:hlinkClick r:id="rId3"/>
              </a:rPr>
              <a:t> De kennis van nu: Invasieve soorten</a:t>
            </a:r>
            <a:endParaRPr lang="en-US"/>
          </a:p>
          <a:p>
            <a:endParaRPr lang="en-US"/>
          </a:p>
        </p:txBody>
      </p:sp>
    </p:spTree>
    <p:extLst>
      <p:ext uri="{BB962C8B-B14F-4D97-AF65-F5344CB8AC3E}">
        <p14:creationId xmlns:p14="http://schemas.microsoft.com/office/powerpoint/2010/main" val="1659475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A3178C-D085-0D3A-7213-9066D6E9A06A}"/>
              </a:ext>
            </a:extLst>
          </p:cNvPr>
          <p:cNvSpPr>
            <a:spLocks noGrp="1"/>
          </p:cNvSpPr>
          <p:nvPr>
            <p:ph type="title"/>
          </p:nvPr>
        </p:nvSpPr>
        <p:spPr>
          <a:xfrm>
            <a:off x="1148495" y="5353494"/>
            <a:ext cx="9905999" cy="713860"/>
          </a:xfrm>
        </p:spPr>
        <p:txBody>
          <a:bodyPr vert="horz" lIns="91440" tIns="45720" rIns="91440" bIns="45720" rtlCol="0" anchor="ctr">
            <a:normAutofit/>
          </a:bodyPr>
          <a:lstStyle/>
          <a:p>
            <a:pPr algn="ctr">
              <a:lnSpc>
                <a:spcPct val="90000"/>
              </a:lnSpc>
            </a:pPr>
            <a:r>
              <a:rPr lang="en-US" sz="3100"/>
              <a:t>Collectief IAS: een kritische kijk naar de IAS Unielijst</a:t>
            </a:r>
          </a:p>
        </p:txBody>
      </p:sp>
      <p:pic>
        <p:nvPicPr>
          <p:cNvPr id="5" name="Tijdelijke aanduiding voor inhoud 4">
            <a:extLst>
              <a:ext uri="{FF2B5EF4-FFF2-40B4-BE49-F238E27FC236}">
                <a16:creationId xmlns:a16="http://schemas.microsoft.com/office/drawing/2014/main" id="{1D72ECE0-DF6F-DF35-8336-56342336EBCE}"/>
              </a:ext>
            </a:extLst>
          </p:cNvPr>
          <p:cNvPicPr>
            <a:picLocks noGrp="1" noChangeAspect="1"/>
          </p:cNvPicPr>
          <p:nvPr>
            <p:ph sz="half" idx="1"/>
          </p:nvPr>
        </p:nvPicPr>
        <p:blipFill>
          <a:blip r:embed="rId2"/>
          <a:stretch>
            <a:fillRect/>
          </a:stretch>
        </p:blipFill>
        <p:spPr>
          <a:xfrm>
            <a:off x="1308959" y="523732"/>
            <a:ext cx="9585070" cy="4457058"/>
          </a:xfrm>
          <a:prstGeom prst="rect">
            <a:avLst/>
          </a:prstGeom>
        </p:spPr>
      </p:pic>
    </p:spTree>
    <p:extLst>
      <p:ext uri="{BB962C8B-B14F-4D97-AF65-F5344CB8AC3E}">
        <p14:creationId xmlns:p14="http://schemas.microsoft.com/office/powerpoint/2010/main" val="199862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2" name="Rectangle 131">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Webshop - Houders van Dieren - Overige zoogdieren">
            <a:extLst>
              <a:ext uri="{FF2B5EF4-FFF2-40B4-BE49-F238E27FC236}">
                <a16:creationId xmlns:a16="http://schemas.microsoft.com/office/drawing/2014/main" id="{8ACFF991-BC86-2759-68E7-223A34737FFF}"/>
              </a:ext>
            </a:extLst>
          </p:cNvPr>
          <p:cNvPicPr>
            <a:picLocks noGrp="1" noChangeAspect="1" noChangeArrowheads="1"/>
          </p:cNvPicPr>
          <p:nvPr>
            <p:ph sz="half" idx="2"/>
          </p:nvPr>
        </p:nvPicPr>
        <p:blipFill rotWithShape="1">
          <a:blip r:embed="rId2">
            <a:alphaModFix amt="60000"/>
            <a:extLst>
              <a:ext uri="{28A0092B-C50C-407E-A947-70E740481C1C}">
                <a14:useLocalDpi xmlns:a14="http://schemas.microsoft.com/office/drawing/2010/main" val="0"/>
              </a:ext>
            </a:extLst>
          </a:blip>
          <a:srcRect l="14235" r="34358" b="-1"/>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3F2E39-4D52-E7DB-95C0-0E154491C26C}"/>
              </a:ext>
            </a:extLst>
          </p:cNvPr>
          <p:cNvSpPr>
            <a:spLocks noGrp="1"/>
          </p:cNvSpPr>
          <p:nvPr>
            <p:ph type="title"/>
          </p:nvPr>
        </p:nvSpPr>
        <p:spPr>
          <a:xfrm>
            <a:off x="591674" y="1395699"/>
            <a:ext cx="4223965" cy="4111831"/>
          </a:xfrm>
        </p:spPr>
        <p:txBody>
          <a:bodyPr vert="horz" lIns="91440" tIns="45720" rIns="91440" bIns="45720" rtlCol="0" anchor="ctr">
            <a:normAutofit/>
          </a:bodyPr>
          <a:lstStyle/>
          <a:p>
            <a:pPr algn="ctr"/>
            <a:r>
              <a:rPr lang="en-US" kern="1200">
                <a:solidFill>
                  <a:srgbClr val="FFFFFF"/>
                </a:solidFill>
                <a:latin typeface="+mj-lt"/>
                <a:ea typeface="+mj-ea"/>
                <a:cs typeface="+mj-cs"/>
              </a:rPr>
              <a:t>Bronnen</a:t>
            </a:r>
          </a:p>
        </p:txBody>
      </p:sp>
      <p:sp>
        <p:nvSpPr>
          <p:cNvPr id="3" name="Tijdelijke aanduiding voor inhoud 2">
            <a:extLst>
              <a:ext uri="{FF2B5EF4-FFF2-40B4-BE49-F238E27FC236}">
                <a16:creationId xmlns:a16="http://schemas.microsoft.com/office/drawing/2014/main" id="{D999ECF5-C3AE-38AA-3FC8-D9B8A8C65206}"/>
              </a:ext>
            </a:extLst>
          </p:cNvPr>
          <p:cNvSpPr>
            <a:spLocks noGrp="1"/>
          </p:cNvSpPr>
          <p:nvPr>
            <p:ph sz="half" idx="1"/>
          </p:nvPr>
        </p:nvSpPr>
        <p:spPr>
          <a:xfrm>
            <a:off x="6096000" y="876300"/>
            <a:ext cx="5219700" cy="5105400"/>
          </a:xfrm>
        </p:spPr>
        <p:txBody>
          <a:bodyPr vert="horz" lIns="91440" tIns="45720" rIns="91440" bIns="45720" rtlCol="0">
            <a:normAutofit/>
          </a:bodyPr>
          <a:lstStyle/>
          <a:p>
            <a:r>
              <a:rPr lang="en-US">
                <a:hlinkClick r:id="rId3"/>
              </a:rPr>
              <a:t>Dieren houden en de wet</a:t>
            </a:r>
            <a:endParaRPr lang="en-US"/>
          </a:p>
          <a:p>
            <a:r>
              <a:rPr lang="en-US">
                <a:hlinkClick r:id="rId4"/>
              </a:rPr>
              <a:t>Bedrijfsmatig dieren houden</a:t>
            </a:r>
            <a:endParaRPr lang="en-US"/>
          </a:p>
          <a:p>
            <a:r>
              <a:rPr lang="en-US">
                <a:hlinkClick r:id="rId5"/>
              </a:rPr>
              <a:t>Fokken met dieren</a:t>
            </a:r>
            <a:endParaRPr lang="en-US"/>
          </a:p>
          <a:p>
            <a:r>
              <a:rPr lang="en-US">
                <a:hlinkClick r:id="rId6"/>
              </a:rPr>
              <a:t>I &amp; R</a:t>
            </a:r>
            <a:endParaRPr lang="en-US"/>
          </a:p>
          <a:p>
            <a:r>
              <a:rPr lang="en-US">
                <a:hlinkClick r:id="rId7"/>
              </a:rPr>
              <a:t>Wet dieren</a:t>
            </a:r>
            <a:endParaRPr lang="en-US"/>
          </a:p>
          <a:p>
            <a:r>
              <a:rPr lang="en-US">
                <a:hlinkClick r:id="rId8"/>
              </a:rPr>
              <a:t>Regels voor beschermde dieren (CITES)</a:t>
            </a:r>
            <a:endParaRPr lang="en-US"/>
          </a:p>
          <a:p>
            <a:r>
              <a:rPr lang="en-US">
                <a:hlinkClick r:id="rId9"/>
              </a:rPr>
              <a:t>Invasieve soorten (IAS)</a:t>
            </a:r>
            <a:endParaRPr lang="en-US"/>
          </a:p>
          <a:p>
            <a:endParaRPr lang="en-US"/>
          </a:p>
        </p:txBody>
      </p:sp>
    </p:spTree>
    <p:extLst>
      <p:ext uri="{BB962C8B-B14F-4D97-AF65-F5344CB8AC3E}">
        <p14:creationId xmlns:p14="http://schemas.microsoft.com/office/powerpoint/2010/main" val="169689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94E99-6E32-ABB0-E906-06DEFF849AFD}"/>
              </a:ext>
            </a:extLst>
          </p:cNvPr>
          <p:cNvSpPr>
            <a:spLocks noGrp="1"/>
          </p:cNvSpPr>
          <p:nvPr>
            <p:ph type="title"/>
          </p:nvPr>
        </p:nvSpPr>
        <p:spPr/>
        <p:txBody>
          <a:bodyPr/>
          <a:lstStyle/>
          <a:p>
            <a:r>
              <a:rPr lang="nl-NL" dirty="0"/>
              <a:t>We gaan het hebben over…</a:t>
            </a:r>
          </a:p>
        </p:txBody>
      </p:sp>
      <p:sp>
        <p:nvSpPr>
          <p:cNvPr id="3" name="Tijdelijke aanduiding voor inhoud 2">
            <a:extLst>
              <a:ext uri="{FF2B5EF4-FFF2-40B4-BE49-F238E27FC236}">
                <a16:creationId xmlns:a16="http://schemas.microsoft.com/office/drawing/2014/main" id="{A79184E4-976D-4903-1682-195B163931FD}"/>
              </a:ext>
            </a:extLst>
          </p:cNvPr>
          <p:cNvSpPr>
            <a:spLocks noGrp="1"/>
          </p:cNvSpPr>
          <p:nvPr>
            <p:ph sz="half" idx="1"/>
          </p:nvPr>
        </p:nvSpPr>
        <p:spPr/>
        <p:txBody>
          <a:bodyPr>
            <a:normAutofit lnSpcReduction="10000"/>
          </a:bodyPr>
          <a:lstStyle/>
          <a:p>
            <a:r>
              <a:rPr lang="nl-NL" dirty="0"/>
              <a:t>Wet dieren</a:t>
            </a:r>
          </a:p>
          <a:p>
            <a:r>
              <a:rPr lang="nl-NL" dirty="0"/>
              <a:t>Importeren en exporteren</a:t>
            </a:r>
          </a:p>
          <a:p>
            <a:r>
              <a:rPr lang="nl-NL" dirty="0"/>
              <a:t>Verkopen</a:t>
            </a:r>
          </a:p>
          <a:p>
            <a:r>
              <a:rPr lang="nl-NL" dirty="0"/>
              <a:t>Houden van dieren</a:t>
            </a:r>
          </a:p>
          <a:p>
            <a:r>
              <a:rPr lang="nl-NL" dirty="0"/>
              <a:t>Besluithouders van Dieren</a:t>
            </a:r>
          </a:p>
          <a:p>
            <a:r>
              <a:rPr lang="nl-NL" dirty="0"/>
              <a:t>CITES</a:t>
            </a:r>
          </a:p>
          <a:p>
            <a:r>
              <a:rPr lang="nl-NL" dirty="0"/>
              <a:t>Invasieve soorten</a:t>
            </a:r>
          </a:p>
          <a:p>
            <a:r>
              <a:rPr lang="nl-NL" dirty="0"/>
              <a:t>Unielijst &amp; IAS</a:t>
            </a:r>
          </a:p>
        </p:txBody>
      </p:sp>
      <p:sp>
        <p:nvSpPr>
          <p:cNvPr id="4" name="Tijdelijke aanduiding voor inhoud 3">
            <a:extLst>
              <a:ext uri="{FF2B5EF4-FFF2-40B4-BE49-F238E27FC236}">
                <a16:creationId xmlns:a16="http://schemas.microsoft.com/office/drawing/2014/main" id="{D67A66C9-7ECC-37F5-8516-898058A89EE9}"/>
              </a:ext>
            </a:extLst>
          </p:cNvPr>
          <p:cNvSpPr>
            <a:spLocks noGrp="1"/>
          </p:cNvSpPr>
          <p:nvPr>
            <p:ph sz="half" idx="2"/>
          </p:nvPr>
        </p:nvSpPr>
        <p:spPr/>
        <p:txBody>
          <a:bodyPr>
            <a:normAutofit lnSpcReduction="10000"/>
          </a:bodyPr>
          <a:lstStyle/>
          <a:p>
            <a:endParaRPr lang="nl-NL" dirty="0"/>
          </a:p>
        </p:txBody>
      </p:sp>
    </p:spTree>
    <p:extLst>
      <p:ext uri="{BB962C8B-B14F-4D97-AF65-F5344CB8AC3E}">
        <p14:creationId xmlns:p14="http://schemas.microsoft.com/office/powerpoint/2010/main" val="272221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6"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077"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8"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79"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0"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1"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2"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3"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4"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5"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6"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7"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8"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89"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0"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1"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2"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3"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4"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5"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6"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7"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8"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99"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0"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1"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2"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3"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4"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5"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6"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7"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8"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09"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0"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1"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2"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3"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4"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5"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6"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7"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8"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19"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0"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1"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2"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3"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4"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5"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6"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7"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8"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29"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0"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1"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2"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33"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134" name="Rectangle 12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Rectangle 13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A5A611-B369-B6F7-51DA-4AEA19A7C807}"/>
              </a:ext>
            </a:extLst>
          </p:cNvPr>
          <p:cNvSpPr>
            <a:spLocks noGrp="1"/>
          </p:cNvSpPr>
          <p:nvPr>
            <p:ph type="title"/>
          </p:nvPr>
        </p:nvSpPr>
        <p:spPr>
          <a:xfrm>
            <a:off x="803932" y="571500"/>
            <a:ext cx="5110909" cy="1691969"/>
          </a:xfrm>
        </p:spPr>
        <p:txBody>
          <a:bodyPr vert="horz" lIns="91440" tIns="45720" rIns="91440" bIns="45720" rtlCol="0" anchor="ctr">
            <a:normAutofit/>
          </a:bodyPr>
          <a:lstStyle/>
          <a:p>
            <a:pPr algn="ctr"/>
            <a:r>
              <a:rPr lang="en-US" sz="4000" kern="1200">
                <a:solidFill>
                  <a:schemeClr val="tx2"/>
                </a:solidFill>
                <a:latin typeface="+mj-lt"/>
                <a:ea typeface="+mj-ea"/>
                <a:cs typeface="+mj-cs"/>
              </a:rPr>
              <a:t>Wet dieren</a:t>
            </a:r>
          </a:p>
        </p:txBody>
      </p:sp>
      <p:sp>
        <p:nvSpPr>
          <p:cNvPr id="4" name="Tijdelijke aanduiding voor tekst 3">
            <a:extLst>
              <a:ext uri="{FF2B5EF4-FFF2-40B4-BE49-F238E27FC236}">
                <a16:creationId xmlns:a16="http://schemas.microsoft.com/office/drawing/2014/main" id="{DD1D436C-0738-6DEB-798B-14B89B14D61E}"/>
              </a:ext>
            </a:extLst>
          </p:cNvPr>
          <p:cNvSpPr>
            <a:spLocks noGrp="1"/>
          </p:cNvSpPr>
          <p:nvPr>
            <p:ph type="body" sz="half" idx="2"/>
          </p:nvPr>
        </p:nvSpPr>
        <p:spPr>
          <a:xfrm>
            <a:off x="747924" y="2398364"/>
            <a:ext cx="5211128" cy="3699747"/>
          </a:xfrm>
        </p:spPr>
        <p:txBody>
          <a:bodyPr vert="horz" lIns="91440" tIns="45720" rIns="91440" bIns="45720" rtlCol="0">
            <a:normAutofit/>
          </a:bodyPr>
          <a:lstStyle/>
          <a:p>
            <a:pPr marL="285750" indent="-285750" algn="just">
              <a:lnSpc>
                <a:spcPct val="140000"/>
              </a:lnSpc>
              <a:buFont typeface="Arial" panose="020B0604020202020204" pitchFamily="34" charset="0"/>
              <a:buChar char="•"/>
            </a:pPr>
            <a:r>
              <a:rPr lang="en-US" sz="1500" dirty="0" err="1"/>
              <a:t>Iedereen</a:t>
            </a:r>
            <a:r>
              <a:rPr lang="en-US" sz="1500" dirty="0"/>
              <a:t> die </a:t>
            </a:r>
            <a:r>
              <a:rPr lang="en-US" sz="1500" dirty="0" err="1"/>
              <a:t>dieren</a:t>
            </a:r>
            <a:r>
              <a:rPr lang="en-US" sz="1500" dirty="0"/>
              <a:t> </a:t>
            </a:r>
            <a:r>
              <a:rPr lang="en-US" sz="1500" dirty="0" err="1"/>
              <a:t>houdt</a:t>
            </a:r>
            <a:r>
              <a:rPr lang="en-US" sz="1500" dirty="0"/>
              <a:t> </a:t>
            </a:r>
            <a:r>
              <a:rPr lang="en-US" sz="1500" dirty="0" err="1"/>
              <a:t>krijgt</a:t>
            </a:r>
            <a:r>
              <a:rPr lang="en-US" sz="1500" dirty="0"/>
              <a:t> </a:t>
            </a:r>
            <a:r>
              <a:rPr lang="en-US" sz="1500" dirty="0" err="1"/>
              <a:t>te</a:t>
            </a:r>
            <a:r>
              <a:rPr lang="en-US" sz="1500" dirty="0"/>
              <a:t> </a:t>
            </a:r>
            <a:r>
              <a:rPr lang="en-US" sz="1500" dirty="0" err="1"/>
              <a:t>maken</a:t>
            </a:r>
            <a:r>
              <a:rPr lang="en-US" sz="1500" dirty="0"/>
              <a:t> me de </a:t>
            </a:r>
            <a:r>
              <a:rPr lang="en-US" sz="1500" dirty="0" err="1"/>
              <a:t>welzijnseisen</a:t>
            </a:r>
            <a:r>
              <a:rPr lang="en-US" sz="1500" dirty="0"/>
              <a:t> </a:t>
            </a:r>
            <a:r>
              <a:rPr lang="en-US" sz="1500" dirty="0" err="1"/>
              <a:t>beschreven</a:t>
            </a:r>
            <a:r>
              <a:rPr lang="en-US" sz="1500" dirty="0"/>
              <a:t> in de Wet </a:t>
            </a:r>
            <a:r>
              <a:rPr lang="en-US" sz="1500" dirty="0" err="1"/>
              <a:t>Dieren</a:t>
            </a:r>
            <a:r>
              <a:rPr lang="en-US" sz="1500" dirty="0"/>
              <a:t> (2013).</a:t>
            </a:r>
          </a:p>
          <a:p>
            <a:pPr marL="285750" indent="-285750" algn="just">
              <a:lnSpc>
                <a:spcPct val="140000"/>
              </a:lnSpc>
              <a:buFont typeface="Arial" panose="020B0604020202020204" pitchFamily="34" charset="0"/>
              <a:buChar char="•"/>
            </a:pPr>
            <a:r>
              <a:rPr lang="en-US" sz="1500" dirty="0"/>
              <a:t>Per </a:t>
            </a:r>
            <a:r>
              <a:rPr lang="en-US" sz="1500" dirty="0" err="1"/>
              <a:t>diersoort</a:t>
            </a:r>
            <a:r>
              <a:rPr lang="en-US" sz="1500" dirty="0"/>
              <a:t> </a:t>
            </a:r>
            <a:r>
              <a:rPr lang="en-US" sz="1500" dirty="0" err="1"/>
              <a:t>zijn</a:t>
            </a:r>
            <a:r>
              <a:rPr lang="en-US" sz="1500" dirty="0"/>
              <a:t> er </a:t>
            </a:r>
            <a:r>
              <a:rPr lang="en-US" sz="1500" dirty="0" err="1"/>
              <a:t>verschillende</a:t>
            </a:r>
            <a:r>
              <a:rPr lang="en-US" sz="1500" dirty="0"/>
              <a:t> regels.</a:t>
            </a:r>
          </a:p>
          <a:p>
            <a:pPr marL="285750" indent="-285750" algn="just">
              <a:lnSpc>
                <a:spcPct val="140000"/>
              </a:lnSpc>
              <a:buFont typeface="Arial" panose="020B0604020202020204" pitchFamily="34" charset="0"/>
              <a:buChar char="•"/>
            </a:pPr>
            <a:r>
              <a:rPr lang="en-US" sz="1500" dirty="0" err="1"/>
              <a:t>Voor</a:t>
            </a:r>
            <a:r>
              <a:rPr lang="en-US" sz="1500" dirty="0"/>
              <a:t> </a:t>
            </a:r>
            <a:r>
              <a:rPr lang="en-US" sz="1500" dirty="0" err="1"/>
              <a:t>honden</a:t>
            </a:r>
            <a:r>
              <a:rPr lang="en-US" sz="1500" dirty="0"/>
              <a:t> is er </a:t>
            </a:r>
            <a:r>
              <a:rPr lang="en-US" sz="1500" dirty="0" err="1"/>
              <a:t>een</a:t>
            </a:r>
            <a:r>
              <a:rPr lang="en-US" sz="1500" dirty="0"/>
              <a:t> </a:t>
            </a:r>
            <a:r>
              <a:rPr lang="en-US" sz="1500" dirty="0" err="1"/>
              <a:t>identificatie</a:t>
            </a:r>
            <a:r>
              <a:rPr lang="en-US" sz="1500" dirty="0"/>
              <a:t>- </a:t>
            </a:r>
            <a:r>
              <a:rPr lang="en-US" sz="1500" dirty="0" err="1"/>
              <a:t>en</a:t>
            </a:r>
            <a:r>
              <a:rPr lang="en-US" sz="1500" dirty="0"/>
              <a:t> </a:t>
            </a:r>
            <a:r>
              <a:rPr lang="en-US" sz="1500" dirty="0" err="1"/>
              <a:t>registratieplicht</a:t>
            </a:r>
            <a:r>
              <a:rPr lang="en-US" sz="1500" dirty="0"/>
              <a:t> (</a:t>
            </a:r>
            <a:r>
              <a:rPr lang="en-US" sz="1500" dirty="0" err="1"/>
              <a:t>april</a:t>
            </a:r>
            <a:r>
              <a:rPr lang="en-US" sz="1500" dirty="0"/>
              <a:t> 2013).</a:t>
            </a:r>
          </a:p>
          <a:p>
            <a:pPr marL="285750" indent="-285750" algn="just">
              <a:lnSpc>
                <a:spcPct val="140000"/>
              </a:lnSpc>
              <a:buFont typeface="Arial" panose="020B0604020202020204" pitchFamily="34" charset="0"/>
              <a:buChar char="•"/>
            </a:pPr>
            <a:r>
              <a:rPr lang="en-US" sz="1500" dirty="0" err="1"/>
              <a:t>Wanneer</a:t>
            </a:r>
            <a:r>
              <a:rPr lang="en-US" sz="1500" dirty="0"/>
              <a:t> </a:t>
            </a:r>
            <a:r>
              <a:rPr lang="en-US" sz="1500" dirty="0" err="1"/>
              <a:t>dieren</a:t>
            </a:r>
            <a:r>
              <a:rPr lang="en-US" sz="1500" dirty="0"/>
              <a:t> </a:t>
            </a:r>
            <a:r>
              <a:rPr lang="en-US" sz="1500" dirty="0" err="1"/>
              <a:t>bedrijfsmatig</a:t>
            </a:r>
            <a:r>
              <a:rPr lang="en-US" sz="1500" dirty="0"/>
              <a:t> </a:t>
            </a:r>
            <a:r>
              <a:rPr lang="en-US" sz="1500" dirty="0" err="1"/>
              <a:t>gehouden</a:t>
            </a:r>
            <a:r>
              <a:rPr lang="en-US" sz="1500" dirty="0"/>
              <a:t> </a:t>
            </a:r>
            <a:r>
              <a:rPr lang="en-US" sz="1500" dirty="0" err="1"/>
              <a:t>worden</a:t>
            </a:r>
            <a:r>
              <a:rPr lang="en-US" sz="1500" dirty="0"/>
              <a:t> </a:t>
            </a:r>
            <a:r>
              <a:rPr lang="en-US" sz="1500" dirty="0" err="1"/>
              <a:t>zijn</a:t>
            </a:r>
            <a:r>
              <a:rPr lang="en-US" sz="1500" dirty="0"/>
              <a:t> er regels </a:t>
            </a:r>
            <a:r>
              <a:rPr lang="en-US" sz="1500" dirty="0" err="1"/>
              <a:t>voor</a:t>
            </a:r>
            <a:r>
              <a:rPr lang="en-US" sz="1500" dirty="0"/>
              <a:t> </a:t>
            </a:r>
            <a:r>
              <a:rPr lang="en-US" sz="1500" dirty="0" err="1"/>
              <a:t>identificatie</a:t>
            </a:r>
            <a:r>
              <a:rPr lang="en-US" sz="1500" dirty="0"/>
              <a:t>, </a:t>
            </a:r>
            <a:r>
              <a:rPr lang="en-US" sz="1500" dirty="0" err="1"/>
              <a:t>inentingen</a:t>
            </a:r>
            <a:r>
              <a:rPr lang="en-US" sz="1500" dirty="0"/>
              <a:t> </a:t>
            </a:r>
            <a:r>
              <a:rPr lang="en-US" sz="1500" dirty="0" err="1"/>
              <a:t>en</a:t>
            </a:r>
            <a:r>
              <a:rPr lang="en-US" sz="1500" dirty="0"/>
              <a:t> de </a:t>
            </a:r>
            <a:r>
              <a:rPr lang="en-US" sz="1500" dirty="0" err="1"/>
              <a:t>minimale</a:t>
            </a:r>
            <a:r>
              <a:rPr lang="en-US" sz="1500" dirty="0"/>
              <a:t> </a:t>
            </a:r>
            <a:r>
              <a:rPr lang="en-US" sz="1500" dirty="0" err="1"/>
              <a:t>afmetingen</a:t>
            </a:r>
            <a:r>
              <a:rPr lang="en-US" sz="1500" dirty="0"/>
              <a:t> van de </a:t>
            </a:r>
            <a:r>
              <a:rPr lang="en-US" sz="1500" dirty="0" err="1"/>
              <a:t>verblijven</a:t>
            </a:r>
            <a:r>
              <a:rPr lang="en-US" sz="1500" dirty="0"/>
              <a:t>.</a:t>
            </a:r>
          </a:p>
          <a:p>
            <a:pPr>
              <a:lnSpc>
                <a:spcPct val="140000"/>
              </a:lnSpc>
            </a:pPr>
            <a:endParaRPr lang="en-US" sz="1500" dirty="0"/>
          </a:p>
        </p:txBody>
      </p:sp>
      <p:pic>
        <p:nvPicPr>
          <p:cNvPr id="3074" name="Picture 2" descr="Tag: Hábitos de Leitura | Coelho da Lua">
            <a:extLst>
              <a:ext uri="{FF2B5EF4-FFF2-40B4-BE49-F238E27FC236}">
                <a16:creationId xmlns:a16="http://schemas.microsoft.com/office/drawing/2014/main" id="{01CA46AD-2043-6A41-A976-9FEF3EB662A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760" r="15322"/>
          <a:stretch/>
        </p:blipFill>
        <p:spPr bwMode="auto">
          <a:xfrm>
            <a:off x="6645834" y="1"/>
            <a:ext cx="5546166" cy="6866192"/>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Group 13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3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561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0"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410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158" name="Rectangle 12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9"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029900" y="275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Rectangle 133">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67"/>
            <a:ext cx="5300328"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CC965FB-698E-94E4-3021-AF3C5270C6B9}"/>
              </a:ext>
            </a:extLst>
          </p:cNvPr>
          <p:cNvSpPr>
            <a:spLocks noGrp="1"/>
          </p:cNvSpPr>
          <p:nvPr>
            <p:ph type="title"/>
          </p:nvPr>
        </p:nvSpPr>
        <p:spPr>
          <a:xfrm>
            <a:off x="176169" y="1371601"/>
            <a:ext cx="4940762" cy="4114800"/>
          </a:xfrm>
        </p:spPr>
        <p:txBody>
          <a:bodyPr vert="horz" lIns="91440" tIns="45720" rIns="91440" bIns="45720" rtlCol="0" anchor="ctr">
            <a:normAutofit/>
          </a:bodyPr>
          <a:lstStyle/>
          <a:p>
            <a:pPr algn="ctr"/>
            <a:r>
              <a:rPr lang="en-US" sz="4000" b="1" kern="1200" dirty="0">
                <a:solidFill>
                  <a:schemeClr val="tx2"/>
                </a:solidFill>
                <a:latin typeface="+mj-lt"/>
                <a:ea typeface="+mj-ea"/>
                <a:cs typeface="+mj-cs"/>
              </a:rPr>
              <a:t>Art. 2.1 Wet </a:t>
            </a:r>
            <a:r>
              <a:rPr lang="en-US" sz="4000" b="1" kern="1200" dirty="0" err="1">
                <a:solidFill>
                  <a:schemeClr val="tx2"/>
                </a:solidFill>
                <a:latin typeface="+mj-lt"/>
                <a:ea typeface="+mj-ea"/>
                <a:cs typeface="+mj-cs"/>
              </a:rPr>
              <a:t>Dieren</a:t>
            </a:r>
            <a:r>
              <a:rPr lang="en-US" sz="4000" b="1" kern="1200" dirty="0">
                <a:solidFill>
                  <a:schemeClr val="tx2"/>
                </a:solidFill>
                <a:latin typeface="+mj-lt"/>
                <a:ea typeface="+mj-ea"/>
                <a:cs typeface="+mj-cs"/>
              </a:rPr>
              <a:t> (2013)</a:t>
            </a:r>
            <a:endParaRPr lang="en-US" sz="4000" kern="1200" dirty="0">
              <a:solidFill>
                <a:schemeClr val="tx2"/>
              </a:solidFill>
              <a:latin typeface="+mj-lt"/>
              <a:ea typeface="+mj-ea"/>
              <a:cs typeface="+mj-cs"/>
            </a:endParaRPr>
          </a:p>
        </p:txBody>
      </p:sp>
      <p:pic>
        <p:nvPicPr>
          <p:cNvPr id="4098" name="Picture 2" descr="Ratten en muizen krijgen elektrische schokken in wrede dierproeven | Animal  Rights">
            <a:extLst>
              <a:ext uri="{FF2B5EF4-FFF2-40B4-BE49-F238E27FC236}">
                <a16:creationId xmlns:a16="http://schemas.microsoft.com/office/drawing/2014/main" id="{CC3C3658-45B5-D9C9-5245-A7F0C1D7C978}"/>
              </a:ext>
            </a:extLst>
          </p:cNvPr>
          <p:cNvPicPr>
            <a:picLocks noGrp="1" noChangeAspect="1" noChangeArrowheads="1"/>
          </p:cNvPicPr>
          <p:nvPr>
            <p:ph idx="1"/>
          </p:nvPr>
        </p:nvPicPr>
        <p:blipFill>
          <a:blip r:embed="rId2">
            <a:alphaModFix/>
            <a:extLst>
              <a:ext uri="{28A0092B-C50C-407E-A947-70E740481C1C}">
                <a14:useLocalDpi xmlns:a14="http://schemas.microsoft.com/office/drawing/2010/main" val="0"/>
              </a:ext>
            </a:extLst>
          </a:blip>
          <a:stretch>
            <a:fillRect/>
          </a:stretch>
        </p:blipFill>
        <p:spPr bwMode="auto">
          <a:xfrm>
            <a:off x="6124350" y="881132"/>
            <a:ext cx="5191350" cy="2725458"/>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39CF0FE5-BCC1-F2AF-793F-06211C25FB54}"/>
              </a:ext>
            </a:extLst>
          </p:cNvPr>
          <p:cNvSpPr>
            <a:spLocks noGrp="1"/>
          </p:cNvSpPr>
          <p:nvPr>
            <p:ph type="body" sz="half" idx="2"/>
          </p:nvPr>
        </p:nvSpPr>
        <p:spPr>
          <a:xfrm>
            <a:off x="5869266" y="3992512"/>
            <a:ext cx="5753798" cy="2446666"/>
          </a:xfrm>
        </p:spPr>
        <p:txBody>
          <a:bodyPr vert="horz" lIns="91440" tIns="45720" rIns="91440" bIns="45720" rtlCol="0">
            <a:normAutofit/>
          </a:bodyPr>
          <a:lstStyle/>
          <a:p>
            <a:pPr marL="285750" indent="-285750" algn="just">
              <a:lnSpc>
                <a:spcPct val="140000"/>
              </a:lnSpc>
              <a:buFont typeface="Arial" panose="020B0604020202020204" pitchFamily="34" charset="0"/>
              <a:buChar char="•"/>
            </a:pPr>
            <a:r>
              <a:rPr lang="en-US" sz="1000" dirty="0"/>
              <a:t>In de Wet </a:t>
            </a:r>
            <a:r>
              <a:rPr lang="en-US" sz="1000" dirty="0" err="1"/>
              <a:t>Dieren</a:t>
            </a:r>
            <a:r>
              <a:rPr lang="en-US" sz="1000" dirty="0"/>
              <a:t> </a:t>
            </a:r>
            <a:r>
              <a:rPr lang="en-US" sz="1000" dirty="0" err="1"/>
              <a:t>staat</a:t>
            </a:r>
            <a:r>
              <a:rPr lang="en-US" sz="1000" dirty="0"/>
              <a:t> de </a:t>
            </a:r>
            <a:r>
              <a:rPr lang="en-US" sz="1000" dirty="0" err="1"/>
              <a:t>intrinsieke</a:t>
            </a:r>
            <a:r>
              <a:rPr lang="en-US" sz="1000" dirty="0"/>
              <a:t> </a:t>
            </a:r>
            <a:r>
              <a:rPr lang="en-US" sz="1000" dirty="0" err="1"/>
              <a:t>waarde</a:t>
            </a:r>
            <a:r>
              <a:rPr lang="en-US" sz="1000" dirty="0"/>
              <a:t> van het </a:t>
            </a:r>
            <a:r>
              <a:rPr lang="en-US" sz="1000" dirty="0" err="1"/>
              <a:t>dier</a:t>
            </a:r>
            <a:r>
              <a:rPr lang="en-US" sz="1000" dirty="0"/>
              <a:t> </a:t>
            </a:r>
            <a:r>
              <a:rPr lang="en-US" sz="1000" dirty="0" err="1"/>
              <a:t>centraal</a:t>
            </a:r>
            <a:r>
              <a:rPr lang="en-US" sz="1000" dirty="0"/>
              <a:t>. </a:t>
            </a:r>
            <a:r>
              <a:rPr lang="en-US" sz="1000" dirty="0" err="1"/>
              <a:t>Dit</a:t>
            </a:r>
            <a:r>
              <a:rPr lang="en-US" sz="1000" dirty="0"/>
              <a:t> </a:t>
            </a:r>
            <a:r>
              <a:rPr lang="en-US" sz="1000" dirty="0" err="1"/>
              <a:t>betekent</a:t>
            </a:r>
            <a:r>
              <a:rPr lang="en-US" sz="1000" dirty="0"/>
              <a:t> </a:t>
            </a:r>
            <a:r>
              <a:rPr lang="en-US" sz="1000" dirty="0" err="1"/>
              <a:t>dat</a:t>
            </a:r>
            <a:r>
              <a:rPr lang="en-US" sz="1000" dirty="0"/>
              <a:t> </a:t>
            </a:r>
            <a:r>
              <a:rPr lang="en-US" sz="1000" dirty="0" err="1"/>
              <a:t>dieren</a:t>
            </a:r>
            <a:r>
              <a:rPr lang="en-US" sz="1000" dirty="0"/>
              <a:t> </a:t>
            </a:r>
            <a:r>
              <a:rPr lang="en-US" sz="1000" dirty="0" err="1"/>
              <a:t>een</a:t>
            </a:r>
            <a:r>
              <a:rPr lang="en-US" sz="1000" dirty="0"/>
              <a:t> eigen </a:t>
            </a:r>
            <a:r>
              <a:rPr lang="en-US" sz="1000" dirty="0" err="1"/>
              <a:t>waarde</a:t>
            </a:r>
            <a:r>
              <a:rPr lang="en-US" sz="1000" dirty="0"/>
              <a:t> </a:t>
            </a:r>
            <a:r>
              <a:rPr lang="en-US" sz="1000" dirty="0" err="1"/>
              <a:t>hebben</a:t>
            </a:r>
            <a:r>
              <a:rPr lang="en-US" sz="1000" dirty="0"/>
              <a:t> (</a:t>
            </a:r>
            <a:r>
              <a:rPr lang="en-US" sz="1000" dirty="0" err="1"/>
              <a:t>los</a:t>
            </a:r>
            <a:r>
              <a:rPr lang="en-US" sz="1000" dirty="0"/>
              <a:t> van hu nut of </a:t>
            </a:r>
            <a:r>
              <a:rPr lang="en-US" sz="1000" dirty="0" err="1"/>
              <a:t>waarde</a:t>
            </a:r>
            <a:r>
              <a:rPr lang="en-US" sz="1000" dirty="0"/>
              <a:t> </a:t>
            </a:r>
            <a:r>
              <a:rPr lang="en-US" sz="1000" dirty="0" err="1"/>
              <a:t>voor</a:t>
            </a:r>
            <a:r>
              <a:rPr lang="en-US" sz="1000" dirty="0"/>
              <a:t> de </a:t>
            </a:r>
            <a:r>
              <a:rPr lang="en-US" sz="1000" dirty="0" err="1"/>
              <a:t>mens</a:t>
            </a:r>
            <a:r>
              <a:rPr lang="en-US" sz="1000" dirty="0"/>
              <a:t>). </a:t>
            </a:r>
            <a:r>
              <a:rPr lang="en-US" sz="1000" dirty="0" err="1"/>
              <a:t>Dieren</a:t>
            </a:r>
            <a:r>
              <a:rPr lang="en-US" sz="1000" dirty="0"/>
              <a:t> </a:t>
            </a:r>
            <a:r>
              <a:rPr lang="en-US" sz="1000" dirty="0" err="1"/>
              <a:t>zijn</a:t>
            </a:r>
            <a:r>
              <a:rPr lang="en-US" sz="1000" dirty="0"/>
              <a:t> </a:t>
            </a:r>
            <a:r>
              <a:rPr lang="en-US" sz="1000" dirty="0" err="1"/>
              <a:t>wezens</a:t>
            </a:r>
            <a:r>
              <a:rPr lang="en-US" sz="1000" dirty="0"/>
              <a:t> met </a:t>
            </a:r>
            <a:r>
              <a:rPr lang="en-US" sz="1000" dirty="0" err="1"/>
              <a:t>gevoel</a:t>
            </a:r>
            <a:r>
              <a:rPr lang="en-US" sz="1000" dirty="0"/>
              <a:t>. </a:t>
            </a:r>
          </a:p>
          <a:p>
            <a:pPr marL="285750" indent="-285750" algn="just">
              <a:lnSpc>
                <a:spcPct val="140000"/>
              </a:lnSpc>
              <a:buFont typeface="Arial" panose="020B0604020202020204" pitchFamily="34" charset="0"/>
              <a:buChar char="•"/>
            </a:pPr>
            <a:r>
              <a:rPr lang="en-US" sz="1000" dirty="0" err="1"/>
              <a:t>Dierenwelzijn</a:t>
            </a:r>
            <a:r>
              <a:rPr lang="en-US" sz="1000" dirty="0"/>
              <a:t> </a:t>
            </a:r>
            <a:r>
              <a:rPr lang="en-US" sz="1000" dirty="0" err="1"/>
              <a:t>staat</a:t>
            </a:r>
            <a:r>
              <a:rPr lang="en-US" sz="1000" dirty="0"/>
              <a:t> </a:t>
            </a:r>
            <a:r>
              <a:rPr lang="en-US" sz="1000" dirty="0" err="1"/>
              <a:t>centraal</a:t>
            </a:r>
            <a:r>
              <a:rPr lang="en-US" sz="1000" dirty="0"/>
              <a:t>.</a:t>
            </a:r>
          </a:p>
          <a:p>
            <a:pPr marL="285750" indent="-285750" algn="just">
              <a:lnSpc>
                <a:spcPct val="140000"/>
              </a:lnSpc>
              <a:buFont typeface="Arial" panose="020B0604020202020204" pitchFamily="34" charset="0"/>
              <a:buChar char="•"/>
            </a:pPr>
            <a:r>
              <a:rPr lang="en-US" sz="1000" dirty="0"/>
              <a:t>Nee, </a:t>
            </a:r>
            <a:r>
              <a:rPr lang="en-US" sz="1000" dirty="0" err="1"/>
              <a:t>tenzij-principe</a:t>
            </a:r>
            <a:r>
              <a:rPr lang="en-US" sz="1000" dirty="0"/>
              <a:t>.</a:t>
            </a:r>
          </a:p>
          <a:p>
            <a:pPr marL="285750" indent="-285750" algn="just">
              <a:lnSpc>
                <a:spcPct val="140000"/>
              </a:lnSpc>
              <a:buFont typeface="Arial" panose="020B0604020202020204" pitchFamily="34" charset="0"/>
              <a:buChar char="•"/>
            </a:pPr>
            <a:r>
              <a:rPr lang="en-US" sz="1000" dirty="0"/>
              <a:t>In het </a:t>
            </a:r>
            <a:r>
              <a:rPr lang="en-US" sz="1000" dirty="0" err="1"/>
              <a:t>Besluit</a:t>
            </a:r>
            <a:r>
              <a:rPr lang="en-US" sz="1000" dirty="0"/>
              <a:t> </a:t>
            </a:r>
            <a:r>
              <a:rPr lang="en-US" sz="1000" dirty="0" err="1"/>
              <a:t>Houders</a:t>
            </a:r>
            <a:r>
              <a:rPr lang="en-US" sz="1000" dirty="0"/>
              <a:t> van </a:t>
            </a:r>
            <a:r>
              <a:rPr lang="en-US" sz="1000" dirty="0" err="1"/>
              <a:t>Dieren</a:t>
            </a:r>
            <a:r>
              <a:rPr lang="en-US" sz="1000" dirty="0"/>
              <a:t> </a:t>
            </a:r>
            <a:r>
              <a:rPr lang="en-US" sz="1000" dirty="0" err="1"/>
              <a:t>staan</a:t>
            </a:r>
            <a:r>
              <a:rPr lang="en-US" sz="1000" dirty="0"/>
              <a:t> de regels </a:t>
            </a:r>
            <a:r>
              <a:rPr lang="en-US" sz="1000" dirty="0" err="1"/>
              <a:t>voor</a:t>
            </a:r>
            <a:r>
              <a:rPr lang="en-US" sz="1000" dirty="0"/>
              <a:t> de </a:t>
            </a:r>
            <a:r>
              <a:rPr lang="en-US" sz="1000" dirty="0" err="1"/>
              <a:t>bedrijfsmatige</a:t>
            </a:r>
            <a:r>
              <a:rPr lang="en-US" sz="1000" dirty="0"/>
              <a:t> </a:t>
            </a:r>
            <a:r>
              <a:rPr lang="en-US" sz="1000" dirty="0" err="1"/>
              <a:t>activiteiten</a:t>
            </a:r>
            <a:r>
              <a:rPr lang="en-US" sz="1000" dirty="0"/>
              <a:t> met </a:t>
            </a:r>
            <a:r>
              <a:rPr lang="en-US" sz="1000" dirty="0" err="1"/>
              <a:t>dieren</a:t>
            </a:r>
            <a:r>
              <a:rPr lang="en-US" sz="1000" dirty="0"/>
              <a:t>.</a:t>
            </a:r>
          </a:p>
          <a:p>
            <a:pPr marL="285750" indent="-285750" algn="just">
              <a:lnSpc>
                <a:spcPct val="140000"/>
              </a:lnSpc>
              <a:buFont typeface="Arial" panose="020B0604020202020204" pitchFamily="34" charset="0"/>
              <a:buChar char="•"/>
            </a:pPr>
            <a:r>
              <a:rPr lang="en-US" sz="1000" dirty="0" err="1"/>
              <a:t>Bijvoorbeeld</a:t>
            </a:r>
            <a:r>
              <a:rPr lang="en-US" sz="1000" dirty="0"/>
              <a:t> de </a:t>
            </a:r>
            <a:r>
              <a:rPr lang="en-US" sz="1000" dirty="0" err="1"/>
              <a:t>bedrijfsmatige</a:t>
            </a:r>
            <a:r>
              <a:rPr lang="en-US" sz="1000" dirty="0"/>
              <a:t> </a:t>
            </a:r>
            <a:r>
              <a:rPr lang="en-US" sz="1000" dirty="0" err="1"/>
              <a:t>opvang</a:t>
            </a:r>
            <a:r>
              <a:rPr lang="en-US" sz="1000" dirty="0"/>
              <a:t>, de </a:t>
            </a:r>
            <a:r>
              <a:rPr lang="en-US" sz="1000" dirty="0" err="1"/>
              <a:t>verkoop</a:t>
            </a:r>
            <a:r>
              <a:rPr lang="en-US" sz="1000" dirty="0"/>
              <a:t> </a:t>
            </a:r>
            <a:r>
              <a:rPr lang="en-US" sz="1000" dirty="0" err="1"/>
              <a:t>en</a:t>
            </a:r>
            <a:r>
              <a:rPr lang="en-US" sz="1000" dirty="0"/>
              <a:t> het </a:t>
            </a:r>
            <a:r>
              <a:rPr lang="en-US" sz="1000" dirty="0" err="1"/>
              <a:t>fokken</a:t>
            </a:r>
            <a:r>
              <a:rPr lang="en-US" sz="1000" dirty="0"/>
              <a:t> van </a:t>
            </a:r>
            <a:r>
              <a:rPr lang="en-US" sz="1000" dirty="0" err="1"/>
              <a:t>dieren</a:t>
            </a:r>
            <a:r>
              <a:rPr lang="en-US" sz="1000" dirty="0"/>
              <a:t>.</a:t>
            </a:r>
          </a:p>
        </p:txBody>
      </p:sp>
    </p:spTree>
    <p:extLst>
      <p:ext uri="{BB962C8B-B14F-4D97-AF65-F5344CB8AC3E}">
        <p14:creationId xmlns:p14="http://schemas.microsoft.com/office/powerpoint/2010/main" val="326179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1"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69" name="Rectangle 68">
            <a:extLst>
              <a:ext uri="{FF2B5EF4-FFF2-40B4-BE49-F238E27FC236}">
                <a16:creationId xmlns:a16="http://schemas.microsoft.com/office/drawing/2014/main" id="{C53527CE-0857-4148-A439-03E1284D2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5F85E8-5492-5E67-366D-F84183E2A06E}"/>
              </a:ext>
            </a:extLst>
          </p:cNvPr>
          <p:cNvSpPr>
            <a:spLocks noGrp="1"/>
          </p:cNvSpPr>
          <p:nvPr>
            <p:ph type="title"/>
          </p:nvPr>
        </p:nvSpPr>
        <p:spPr>
          <a:xfrm>
            <a:off x="1156518" y="1056967"/>
            <a:ext cx="9905999" cy="878757"/>
          </a:xfrm>
        </p:spPr>
        <p:txBody>
          <a:bodyPr vert="horz" lIns="91440" tIns="45720" rIns="91440" bIns="45720" rtlCol="0" anchor="ctr">
            <a:normAutofit/>
          </a:bodyPr>
          <a:lstStyle/>
          <a:p>
            <a:pPr algn="ctr"/>
            <a:r>
              <a:rPr lang="en-US"/>
              <a:t>De wet dieren bestaat uit…</a:t>
            </a:r>
          </a:p>
        </p:txBody>
      </p:sp>
      <p:pic>
        <p:nvPicPr>
          <p:cNvPr id="5" name="Tijdelijke aanduiding voor inhoud 4">
            <a:extLst>
              <a:ext uri="{FF2B5EF4-FFF2-40B4-BE49-F238E27FC236}">
                <a16:creationId xmlns:a16="http://schemas.microsoft.com/office/drawing/2014/main" id="{8AFDA02C-E474-E3E8-D0F7-E4A54EB2FC5E}"/>
              </a:ext>
            </a:extLst>
          </p:cNvPr>
          <p:cNvPicPr>
            <a:picLocks noGrp="1" noChangeAspect="1"/>
          </p:cNvPicPr>
          <p:nvPr>
            <p:ph sz="half" idx="2"/>
          </p:nvPr>
        </p:nvPicPr>
        <p:blipFill rotWithShape="1">
          <a:blip r:embed="rId2"/>
          <a:srcRect t="2106"/>
          <a:stretch/>
        </p:blipFill>
        <p:spPr>
          <a:xfrm>
            <a:off x="571500" y="2212721"/>
            <a:ext cx="11049000" cy="3974994"/>
          </a:xfrm>
          <a:prstGeom prst="rect">
            <a:avLst/>
          </a:prstGeom>
        </p:spPr>
      </p:pic>
      <p:sp>
        <p:nvSpPr>
          <p:cNvPr id="6" name="Ovaal 5">
            <a:extLst>
              <a:ext uri="{FF2B5EF4-FFF2-40B4-BE49-F238E27FC236}">
                <a16:creationId xmlns:a16="http://schemas.microsoft.com/office/drawing/2014/main" id="{4DF01A2C-49FE-F2A5-F4F6-C097B34FF676}"/>
              </a:ext>
            </a:extLst>
          </p:cNvPr>
          <p:cNvSpPr/>
          <p:nvPr/>
        </p:nvSpPr>
        <p:spPr>
          <a:xfrm>
            <a:off x="5787081" y="2562440"/>
            <a:ext cx="1976582" cy="4020265"/>
          </a:xfrm>
          <a:prstGeom prst="ellipse">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l-NL"/>
          </a:p>
        </p:txBody>
      </p:sp>
    </p:spTree>
    <p:extLst>
      <p:ext uri="{BB962C8B-B14F-4D97-AF65-F5344CB8AC3E}">
        <p14:creationId xmlns:p14="http://schemas.microsoft.com/office/powerpoint/2010/main" val="29457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4" name="Group 363">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365"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6"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7"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8"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9"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0"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1"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2"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3"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4"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5"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6"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7"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8"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9"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0"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1"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2"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3"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4"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5"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6"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7"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8"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9"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0"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1"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2"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3"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4"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5"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6"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7"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8"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9"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0"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1"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2"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3"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4"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5"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6"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7"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8"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9"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0"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1"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2"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3"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4"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5"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6"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7"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8"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9"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0"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1"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423" name="Rectangle 422">
            <a:extLst>
              <a:ext uri="{FF2B5EF4-FFF2-40B4-BE49-F238E27FC236}">
                <a16:creationId xmlns:a16="http://schemas.microsoft.com/office/drawing/2014/main" id="{72CD369A-5284-45B1-B107-702483A8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EFAD6D-E3AE-F3D1-4C04-A3489E691249}"/>
              </a:ext>
            </a:extLst>
          </p:cNvPr>
          <p:cNvSpPr>
            <a:spLocks noGrp="1"/>
          </p:cNvSpPr>
          <p:nvPr>
            <p:ph type="title"/>
          </p:nvPr>
        </p:nvSpPr>
        <p:spPr>
          <a:xfrm>
            <a:off x="5127422" y="498507"/>
            <a:ext cx="6188277" cy="1372823"/>
          </a:xfrm>
        </p:spPr>
        <p:txBody>
          <a:bodyPr vert="horz" lIns="91440" tIns="45720" rIns="91440" bIns="45720" rtlCol="0" anchor="ctr">
            <a:normAutofit/>
          </a:bodyPr>
          <a:lstStyle/>
          <a:p>
            <a:pPr>
              <a:lnSpc>
                <a:spcPct val="90000"/>
              </a:lnSpc>
            </a:pPr>
            <a:r>
              <a:rPr lang="en-US" sz="3100" b="1" kern="1200">
                <a:solidFill>
                  <a:schemeClr val="tx2"/>
                </a:solidFill>
                <a:latin typeface="+mj-lt"/>
                <a:ea typeface="+mj-ea"/>
                <a:cs typeface="+mj-cs"/>
              </a:rPr>
              <a:t>Wetgeving</a:t>
            </a:r>
            <a:r>
              <a:rPr lang="en-US" sz="3100" b="1" kern="1200" dirty="0">
                <a:solidFill>
                  <a:schemeClr val="tx2"/>
                </a:solidFill>
                <a:latin typeface="+mj-lt"/>
                <a:ea typeface="+mj-ea"/>
                <a:cs typeface="+mj-cs"/>
              </a:rPr>
              <a:t> </a:t>
            </a:r>
            <a:r>
              <a:rPr lang="en-US" sz="3100" b="1" kern="1200">
                <a:solidFill>
                  <a:schemeClr val="tx2"/>
                </a:solidFill>
                <a:latin typeface="+mj-lt"/>
                <a:ea typeface="+mj-ea"/>
                <a:cs typeface="+mj-cs"/>
              </a:rPr>
              <a:t>rondom</a:t>
            </a:r>
            <a:r>
              <a:rPr lang="en-US" sz="3100" b="1" kern="1200" dirty="0">
                <a:solidFill>
                  <a:schemeClr val="tx2"/>
                </a:solidFill>
                <a:latin typeface="+mj-lt"/>
                <a:ea typeface="+mj-ea"/>
                <a:cs typeface="+mj-cs"/>
              </a:rPr>
              <a:t> </a:t>
            </a:r>
            <a:r>
              <a:rPr lang="en-US" sz="3100" b="1" u="sng" kern="1200">
                <a:solidFill>
                  <a:schemeClr val="tx2"/>
                </a:solidFill>
                <a:latin typeface="+mj-lt"/>
                <a:ea typeface="+mj-ea"/>
                <a:cs typeface="+mj-cs"/>
              </a:rPr>
              <a:t>importeren</a:t>
            </a:r>
            <a:r>
              <a:rPr lang="en-US" sz="3100" b="1" kern="1200" dirty="0">
                <a:solidFill>
                  <a:schemeClr val="tx2"/>
                </a:solidFill>
                <a:latin typeface="+mj-lt"/>
                <a:ea typeface="+mj-ea"/>
                <a:cs typeface="+mj-cs"/>
              </a:rPr>
              <a:t> </a:t>
            </a:r>
            <a:r>
              <a:rPr lang="en-US" sz="3100" b="1" kern="1200">
                <a:solidFill>
                  <a:schemeClr val="tx2"/>
                </a:solidFill>
                <a:latin typeface="+mj-lt"/>
                <a:ea typeface="+mj-ea"/>
                <a:cs typeface="+mj-cs"/>
              </a:rPr>
              <a:t>en</a:t>
            </a:r>
            <a:r>
              <a:rPr lang="en-US" sz="3100" b="1" kern="1200" dirty="0">
                <a:solidFill>
                  <a:schemeClr val="tx2"/>
                </a:solidFill>
                <a:latin typeface="+mj-lt"/>
                <a:ea typeface="+mj-ea"/>
                <a:cs typeface="+mj-cs"/>
              </a:rPr>
              <a:t> </a:t>
            </a:r>
            <a:r>
              <a:rPr lang="en-US" sz="3100" b="1" u="sng" kern="1200">
                <a:solidFill>
                  <a:schemeClr val="tx2"/>
                </a:solidFill>
                <a:latin typeface="+mj-lt"/>
                <a:ea typeface="+mj-ea"/>
                <a:cs typeface="+mj-cs"/>
              </a:rPr>
              <a:t>exporteren</a:t>
            </a:r>
            <a:r>
              <a:rPr lang="en-US" sz="3100" b="1" u="sng" kern="1200" dirty="0">
                <a:solidFill>
                  <a:schemeClr val="tx2"/>
                </a:solidFill>
                <a:latin typeface="+mj-lt"/>
                <a:ea typeface="+mj-ea"/>
                <a:cs typeface="+mj-cs"/>
              </a:rPr>
              <a:t> </a:t>
            </a:r>
            <a:r>
              <a:rPr lang="en-US" sz="3100" b="1" kern="1200" dirty="0">
                <a:solidFill>
                  <a:schemeClr val="tx2"/>
                </a:solidFill>
                <a:latin typeface="+mj-lt"/>
                <a:ea typeface="+mj-ea"/>
                <a:cs typeface="+mj-cs"/>
              </a:rPr>
              <a:t>van </a:t>
            </a:r>
            <a:r>
              <a:rPr lang="en-US" sz="3100" b="1" kern="1200">
                <a:solidFill>
                  <a:schemeClr val="tx2"/>
                </a:solidFill>
                <a:latin typeface="+mj-lt"/>
                <a:ea typeface="+mj-ea"/>
                <a:cs typeface="+mj-cs"/>
              </a:rPr>
              <a:t>dieren</a:t>
            </a:r>
            <a:r>
              <a:rPr lang="en-US" sz="3100" b="1" kern="1200" dirty="0">
                <a:solidFill>
                  <a:schemeClr val="tx2"/>
                </a:solidFill>
                <a:latin typeface="+mj-lt"/>
                <a:ea typeface="+mj-ea"/>
                <a:cs typeface="+mj-cs"/>
              </a:rPr>
              <a:t>.</a:t>
            </a:r>
            <a:endParaRPr lang="en-US" sz="3100" kern="1200" dirty="0">
              <a:solidFill>
                <a:schemeClr val="tx2"/>
              </a:solidFill>
              <a:latin typeface="+mj-lt"/>
              <a:ea typeface="+mj-ea"/>
              <a:cs typeface="+mj-cs"/>
            </a:endParaRPr>
          </a:p>
        </p:txBody>
      </p:sp>
      <p:grpSp>
        <p:nvGrpSpPr>
          <p:cNvPr id="425" name="Group 424">
            <a:extLst>
              <a:ext uri="{FF2B5EF4-FFF2-40B4-BE49-F238E27FC236}">
                <a16:creationId xmlns:a16="http://schemas.microsoft.com/office/drawing/2014/main" id="{BC3EC256-5633-414E-89A7-4DF178057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975" y="42050"/>
            <a:ext cx="1319321" cy="6804850"/>
            <a:chOff x="1744975" y="42050"/>
            <a:chExt cx="1319321" cy="6804850"/>
          </a:xfrm>
        </p:grpSpPr>
        <p:sp>
          <p:nvSpPr>
            <p:cNvPr id="426"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3792" y="472833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4562" y="66894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8"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6934" y="8999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9"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21593" y="113778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0"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96052" y="46436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1"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6021" y="118352"/>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2"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41720" y="633568"/>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108">
              <a:extLst>
                <a:ext uri="{FF2B5EF4-FFF2-40B4-BE49-F238E27FC236}">
                  <a16:creationId xmlns:a16="http://schemas.microsoft.com/office/drawing/2014/main" id="{D09D148A-E95C-4A5F-AFBD-D05C9083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547" y="1134288"/>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4" name="Freeform 110">
              <a:extLst>
                <a:ext uri="{FF2B5EF4-FFF2-40B4-BE49-F238E27FC236}">
                  <a16:creationId xmlns:a16="http://schemas.microsoft.com/office/drawing/2014/main" id="{5B90C58B-B2C5-4C93-8397-016D62EE67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19444" y="385733"/>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5" name="Freeform 112">
              <a:extLst>
                <a:ext uri="{FF2B5EF4-FFF2-40B4-BE49-F238E27FC236}">
                  <a16:creationId xmlns:a16="http://schemas.microsoft.com/office/drawing/2014/main" id="{97EE4FEF-54FA-45E2-A177-BA946262D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30146" y="954579"/>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6"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94226" y="459880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991372" y="4671231"/>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721306" y="4672363"/>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9"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7458" y="4410076"/>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0"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54176" y="5651651"/>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18389" y="6243395"/>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35281" y="59847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45443" y="646897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822723" y="673426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9835" y="5700739"/>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102">
              <a:extLst>
                <a:ext uri="{FF2B5EF4-FFF2-40B4-BE49-F238E27FC236}">
                  <a16:creationId xmlns:a16="http://schemas.microsoft.com/office/drawing/2014/main" id="{06EB852C-D558-4FA2-B6BD-72478CDCE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385" y="5748297"/>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103">
              <a:extLst>
                <a:ext uri="{FF2B5EF4-FFF2-40B4-BE49-F238E27FC236}">
                  <a16:creationId xmlns:a16="http://schemas.microsoft.com/office/drawing/2014/main" id="{0B128693-39C5-4999-9EB7-FAF6D33AF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46293" y="6018719"/>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117">
              <a:extLst>
                <a:ext uri="{FF2B5EF4-FFF2-40B4-BE49-F238E27FC236}">
                  <a16:creationId xmlns:a16="http://schemas.microsoft.com/office/drawing/2014/main" id="{A7E94734-299A-4A1A-8745-522701D7F0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98102" y="6062398"/>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118">
              <a:extLst>
                <a:ext uri="{FF2B5EF4-FFF2-40B4-BE49-F238E27FC236}">
                  <a16:creationId xmlns:a16="http://schemas.microsoft.com/office/drawing/2014/main" id="{88D7A4B9-ADFA-49C6-A86B-1801ECE375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83208" y="6710138"/>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119">
              <a:extLst>
                <a:ext uri="{FF2B5EF4-FFF2-40B4-BE49-F238E27FC236}">
                  <a16:creationId xmlns:a16="http://schemas.microsoft.com/office/drawing/2014/main" id="{1D2B967C-42F5-4C41-B5A8-333B15CF27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54120" y="626268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8">
              <a:extLst>
                <a:ext uri="{FF2B5EF4-FFF2-40B4-BE49-F238E27FC236}">
                  <a16:creationId xmlns:a16="http://schemas.microsoft.com/office/drawing/2014/main" id="{7E3E1C46-3049-4EC7-A692-A95CEE2A8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24220" y="206994"/>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8">
              <a:extLst>
                <a:ext uri="{FF2B5EF4-FFF2-40B4-BE49-F238E27FC236}">
                  <a16:creationId xmlns:a16="http://schemas.microsoft.com/office/drawing/2014/main" id="{59EC4BA9-BAFD-46B9-B282-A708F32DA6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3403" y="67393"/>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43">
              <a:extLst>
                <a:ext uri="{FF2B5EF4-FFF2-40B4-BE49-F238E27FC236}">
                  <a16:creationId xmlns:a16="http://schemas.microsoft.com/office/drawing/2014/main" id="{0BB44AF0-8C8E-4407-8BE6-C5A64ACB7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84" y="5967585"/>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51">
              <a:extLst>
                <a:ext uri="{FF2B5EF4-FFF2-40B4-BE49-F238E27FC236}">
                  <a16:creationId xmlns:a16="http://schemas.microsoft.com/office/drawing/2014/main" id="{85398933-36C3-494E-B746-673993C878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0283" y="573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5" name="Freeform 53">
              <a:extLst>
                <a:ext uri="{FF2B5EF4-FFF2-40B4-BE49-F238E27FC236}">
                  <a16:creationId xmlns:a16="http://schemas.microsoft.com/office/drawing/2014/main" id="{84BFEAB6-0117-44A8-8459-8592C14D9F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1968" y="546537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6" name="Freeform 54">
              <a:extLst>
                <a:ext uri="{FF2B5EF4-FFF2-40B4-BE49-F238E27FC236}">
                  <a16:creationId xmlns:a16="http://schemas.microsoft.com/office/drawing/2014/main" id="{A171CE1C-2DD7-4682-BE34-E3D5986A06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8820" y="6232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59">
              <a:extLst>
                <a:ext uri="{FF2B5EF4-FFF2-40B4-BE49-F238E27FC236}">
                  <a16:creationId xmlns:a16="http://schemas.microsoft.com/office/drawing/2014/main" id="{993E51E0-704B-47D0-9E80-52F81035FB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85974" y="648157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8" name="Freeform 61">
              <a:extLst>
                <a:ext uri="{FF2B5EF4-FFF2-40B4-BE49-F238E27FC236}">
                  <a16:creationId xmlns:a16="http://schemas.microsoft.com/office/drawing/2014/main" id="{B877D7D4-56A7-4747-AB50-4D2CB582A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91453" y="6698934"/>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9" name="Freeform 78">
              <a:extLst>
                <a:ext uri="{FF2B5EF4-FFF2-40B4-BE49-F238E27FC236}">
                  <a16:creationId xmlns:a16="http://schemas.microsoft.com/office/drawing/2014/main" id="{7AD863AE-05C2-42B0-8B8C-2262A95B8D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43184" y="6077982"/>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79">
              <a:extLst>
                <a:ext uri="{FF2B5EF4-FFF2-40B4-BE49-F238E27FC236}">
                  <a16:creationId xmlns:a16="http://schemas.microsoft.com/office/drawing/2014/main" id="{96FE0420-A304-40C5-A11A-0D43C374DB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4739" y="585265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80">
              <a:extLst>
                <a:ext uri="{FF2B5EF4-FFF2-40B4-BE49-F238E27FC236}">
                  <a16:creationId xmlns:a16="http://schemas.microsoft.com/office/drawing/2014/main" id="{5712C99F-0668-4696-B7F5-5BE3B4078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59192" y="5618119"/>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84">
              <a:extLst>
                <a:ext uri="{FF2B5EF4-FFF2-40B4-BE49-F238E27FC236}">
                  <a16:creationId xmlns:a16="http://schemas.microsoft.com/office/drawing/2014/main" id="{45B51241-B4A7-44BA-B3B1-6D0785936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65791" y="6353133"/>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86">
              <a:extLst>
                <a:ext uri="{FF2B5EF4-FFF2-40B4-BE49-F238E27FC236}">
                  <a16:creationId xmlns:a16="http://schemas.microsoft.com/office/drawing/2014/main" id="{D6E3E1E9-9E2B-4B15-979A-D9ADF02FEB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078761" y="6639984"/>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106">
              <a:extLst>
                <a:ext uri="{FF2B5EF4-FFF2-40B4-BE49-F238E27FC236}">
                  <a16:creationId xmlns:a16="http://schemas.microsoft.com/office/drawing/2014/main" id="{A37D17A3-9203-43E1-955F-779C2CFD3B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994" y="609174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108">
              <a:extLst>
                <a:ext uri="{FF2B5EF4-FFF2-40B4-BE49-F238E27FC236}">
                  <a16:creationId xmlns:a16="http://schemas.microsoft.com/office/drawing/2014/main" id="{42EEB773-123A-4E50-93FF-FE62CB937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44939" y="5584610"/>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110">
              <a:extLst>
                <a:ext uri="{FF2B5EF4-FFF2-40B4-BE49-F238E27FC236}">
                  <a16:creationId xmlns:a16="http://schemas.microsoft.com/office/drawing/2014/main" id="{41D4F2D5-C07C-4F05-A11F-6024B7F13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8684" y="6418626"/>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112">
              <a:extLst>
                <a:ext uri="{FF2B5EF4-FFF2-40B4-BE49-F238E27FC236}">
                  <a16:creationId xmlns:a16="http://schemas.microsoft.com/office/drawing/2014/main" id="{9AD3968C-7A54-4876-A3B1-0A199BD9D3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7730" y="588242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8" name="Freeform 34">
              <a:extLst>
                <a:ext uri="{FF2B5EF4-FFF2-40B4-BE49-F238E27FC236}">
                  <a16:creationId xmlns:a16="http://schemas.microsoft.com/office/drawing/2014/main" id="{84A9F12A-9E3E-4B1C-AECE-2204350DC2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19827" y="1405235"/>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36">
              <a:extLst>
                <a:ext uri="{FF2B5EF4-FFF2-40B4-BE49-F238E27FC236}">
                  <a16:creationId xmlns:a16="http://schemas.microsoft.com/office/drawing/2014/main" id="{AE1C5FD2-F9CD-4637-814D-A3A526F07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724578"/>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0" name="Freeform 41">
              <a:extLst>
                <a:ext uri="{FF2B5EF4-FFF2-40B4-BE49-F238E27FC236}">
                  <a16:creationId xmlns:a16="http://schemas.microsoft.com/office/drawing/2014/main" id="{83C66AA3-5242-4EC3-A629-2C827DED2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5170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1" name="Freeform 42">
              <a:extLst>
                <a:ext uri="{FF2B5EF4-FFF2-40B4-BE49-F238E27FC236}">
                  <a16:creationId xmlns:a16="http://schemas.microsoft.com/office/drawing/2014/main" id="{132B76A0-CFCB-46B9-A647-A0CDEE2F7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21480" y="1221982"/>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2" name="Freeform 45">
              <a:extLst>
                <a:ext uri="{FF2B5EF4-FFF2-40B4-BE49-F238E27FC236}">
                  <a16:creationId xmlns:a16="http://schemas.microsoft.com/office/drawing/2014/main" id="{423AA744-F810-4397-917F-77D42FE3D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2483" y="93460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3" name="Freeform 66">
              <a:extLst>
                <a:ext uri="{FF2B5EF4-FFF2-40B4-BE49-F238E27FC236}">
                  <a16:creationId xmlns:a16="http://schemas.microsoft.com/office/drawing/2014/main" id="{5C72F779-C984-4431-94E3-38E6050EAD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160" y="138958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4" name="Freeform 69">
              <a:extLst>
                <a:ext uri="{FF2B5EF4-FFF2-40B4-BE49-F238E27FC236}">
                  <a16:creationId xmlns:a16="http://schemas.microsoft.com/office/drawing/2014/main" id="{8BF25437-23A6-4F68-A6CC-2021B4DB5F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25043" y="1107344"/>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5" name="Freeform 70">
              <a:extLst>
                <a:ext uri="{FF2B5EF4-FFF2-40B4-BE49-F238E27FC236}">
                  <a16:creationId xmlns:a16="http://schemas.microsoft.com/office/drawing/2014/main" id="{B68970AA-D5FD-4ED4-8AE4-C981BD290B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4122" y="55150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6" name="Freeform 74">
              <a:extLst>
                <a:ext uri="{FF2B5EF4-FFF2-40B4-BE49-F238E27FC236}">
                  <a16:creationId xmlns:a16="http://schemas.microsoft.com/office/drawing/2014/main" id="{56CDF8D4-4455-458D-A168-36FD9BCF2E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51027" y="76522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7" name="Freeform 85">
              <a:extLst>
                <a:ext uri="{FF2B5EF4-FFF2-40B4-BE49-F238E27FC236}">
                  <a16:creationId xmlns:a16="http://schemas.microsoft.com/office/drawing/2014/main" id="{17A0BB86-D681-41CF-9C63-B55FAA2708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39067" y="25817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8" name="Freeform 87">
              <a:extLst>
                <a:ext uri="{FF2B5EF4-FFF2-40B4-BE49-F238E27FC236}">
                  <a16:creationId xmlns:a16="http://schemas.microsoft.com/office/drawing/2014/main" id="{51933FCD-E07F-4E47-853E-B791F1BBD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2681" y="94688"/>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9" name="Freeform 88">
              <a:extLst>
                <a:ext uri="{FF2B5EF4-FFF2-40B4-BE49-F238E27FC236}">
                  <a16:creationId xmlns:a16="http://schemas.microsoft.com/office/drawing/2014/main" id="{2EB1546B-A39B-432A-8E6A-1F7421881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07625" y="1163525"/>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0" name="Freeform 94">
              <a:extLst>
                <a:ext uri="{FF2B5EF4-FFF2-40B4-BE49-F238E27FC236}">
                  <a16:creationId xmlns:a16="http://schemas.microsoft.com/office/drawing/2014/main" id="{A5AF0119-0028-4D14-B6CF-0ED0AF862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2943" y="136288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102">
              <a:extLst>
                <a:ext uri="{FF2B5EF4-FFF2-40B4-BE49-F238E27FC236}">
                  <a16:creationId xmlns:a16="http://schemas.microsoft.com/office/drawing/2014/main" id="{39B7BAEF-46A4-4EE7-A3F1-2B0C3139ED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02256" y="1155654"/>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2" name="Freeform 103">
              <a:extLst>
                <a:ext uri="{FF2B5EF4-FFF2-40B4-BE49-F238E27FC236}">
                  <a16:creationId xmlns:a16="http://schemas.microsoft.com/office/drawing/2014/main" id="{4AFF19DE-7520-450D-BBC4-514637C677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8542" y="797064"/>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3" name="Freeform 117">
              <a:extLst>
                <a:ext uri="{FF2B5EF4-FFF2-40B4-BE49-F238E27FC236}">
                  <a16:creationId xmlns:a16="http://schemas.microsoft.com/office/drawing/2014/main" id="{55F5F049-082E-4F28-A6F9-B22CED3476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00545" y="850492"/>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4" name="Freeform 118">
              <a:extLst>
                <a:ext uri="{FF2B5EF4-FFF2-40B4-BE49-F238E27FC236}">
                  <a16:creationId xmlns:a16="http://schemas.microsoft.com/office/drawing/2014/main" id="{F1FA5EE8-8FDF-4249-8FBE-5EE4A41B3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91375" y="112174"/>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5" name="Freeform 119">
              <a:extLst>
                <a:ext uri="{FF2B5EF4-FFF2-40B4-BE49-F238E27FC236}">
                  <a16:creationId xmlns:a16="http://schemas.microsoft.com/office/drawing/2014/main" id="{0516D437-66A6-4F8A-AB89-41D39D3598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12255" y="528605"/>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6" name="Freeform 8">
              <a:extLst>
                <a:ext uri="{FF2B5EF4-FFF2-40B4-BE49-F238E27FC236}">
                  <a16:creationId xmlns:a16="http://schemas.microsoft.com/office/drawing/2014/main" id="{3F9DD8A5-3889-448A-BB79-A5E1086DC5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19382" y="668886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41">
              <a:extLst>
                <a:ext uri="{FF2B5EF4-FFF2-40B4-BE49-F238E27FC236}">
                  <a16:creationId xmlns:a16="http://schemas.microsoft.com/office/drawing/2014/main" id="{A5411003-0583-4E13-BD73-09447FE07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6051" y="549204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8" name="Freeform 41">
              <a:extLst>
                <a:ext uri="{FF2B5EF4-FFF2-40B4-BE49-F238E27FC236}">
                  <a16:creationId xmlns:a16="http://schemas.microsoft.com/office/drawing/2014/main" id="{0857F65C-18A4-4138-888F-60B6250E55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63626" y="651588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9" name="Freeform 41">
              <a:extLst>
                <a:ext uri="{FF2B5EF4-FFF2-40B4-BE49-F238E27FC236}">
                  <a16:creationId xmlns:a16="http://schemas.microsoft.com/office/drawing/2014/main" id="{ABED9D28-F90F-4E28-A5EE-F59041B05E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16458" y="140553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0" name="Freeform 79">
              <a:extLst>
                <a:ext uri="{FF2B5EF4-FFF2-40B4-BE49-F238E27FC236}">
                  <a16:creationId xmlns:a16="http://schemas.microsoft.com/office/drawing/2014/main" id="{A2B5689A-49D3-4436-8E8B-8B6C049D21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38545" y="486074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1" name="Freeform 79">
              <a:extLst>
                <a:ext uri="{FF2B5EF4-FFF2-40B4-BE49-F238E27FC236}">
                  <a16:creationId xmlns:a16="http://schemas.microsoft.com/office/drawing/2014/main" id="{9AEF7DFC-F323-44D3-93BC-8991F45012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67650" y="54373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2" name="Freeform 79">
              <a:extLst>
                <a:ext uri="{FF2B5EF4-FFF2-40B4-BE49-F238E27FC236}">
                  <a16:creationId xmlns:a16="http://schemas.microsoft.com/office/drawing/2014/main" id="{7D9C0AE3-7512-40BE-9DB0-92E5C9FAAD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31376" y="140483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79">
              <a:extLst>
                <a:ext uri="{FF2B5EF4-FFF2-40B4-BE49-F238E27FC236}">
                  <a16:creationId xmlns:a16="http://schemas.microsoft.com/office/drawing/2014/main" id="{4EDB005F-47FF-4F3E-A8EC-AA3B45D3B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38486" y="301463"/>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4" name="Freeform 43">
              <a:extLst>
                <a:ext uri="{FF2B5EF4-FFF2-40B4-BE49-F238E27FC236}">
                  <a16:creationId xmlns:a16="http://schemas.microsoft.com/office/drawing/2014/main" id="{66DA380F-77D7-4F06-B633-F9D8566585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9036" y="488697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5" name="Freeform 51">
              <a:extLst>
                <a:ext uri="{FF2B5EF4-FFF2-40B4-BE49-F238E27FC236}">
                  <a16:creationId xmlns:a16="http://schemas.microsoft.com/office/drawing/2014/main" id="{066B6C10-E3AE-4C93-8E97-EBE1FF1F2E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123" y="2512744"/>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6" name="Freeform 53">
              <a:extLst>
                <a:ext uri="{FF2B5EF4-FFF2-40B4-BE49-F238E27FC236}">
                  <a16:creationId xmlns:a16="http://schemas.microsoft.com/office/drawing/2014/main" id="{E277C220-5466-4FD0-B77C-7E295E8C3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579867" y="413651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7" name="Freeform 78">
              <a:extLst>
                <a:ext uri="{FF2B5EF4-FFF2-40B4-BE49-F238E27FC236}">
                  <a16:creationId xmlns:a16="http://schemas.microsoft.com/office/drawing/2014/main" id="{3DEA17E6-646F-4827-A08D-E4725219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954" y="230319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8" name="Freeform 79">
              <a:extLst>
                <a:ext uri="{FF2B5EF4-FFF2-40B4-BE49-F238E27FC236}">
                  <a16:creationId xmlns:a16="http://schemas.microsoft.com/office/drawing/2014/main" id="{3B5C6B2B-92D7-442F-8445-E554C082A5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50350" y="276316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80">
              <a:extLst>
                <a:ext uri="{FF2B5EF4-FFF2-40B4-BE49-F238E27FC236}">
                  <a16:creationId xmlns:a16="http://schemas.microsoft.com/office/drawing/2014/main" id="{78B1671C-BA12-4A0C-BF73-4C133110A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5237" y="516057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0" name="Freeform 84">
              <a:extLst>
                <a:ext uri="{FF2B5EF4-FFF2-40B4-BE49-F238E27FC236}">
                  <a16:creationId xmlns:a16="http://schemas.microsoft.com/office/drawing/2014/main" id="{3E147694-6DC6-4EE8-AC97-7AE26398DC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32444" y="209860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1" name="Freeform 86">
              <a:extLst>
                <a:ext uri="{FF2B5EF4-FFF2-40B4-BE49-F238E27FC236}">
                  <a16:creationId xmlns:a16="http://schemas.microsoft.com/office/drawing/2014/main" id="{E0283834-E22A-4F12-8B1D-9D97BDDC8B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42413" y="1752599"/>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2" name="Freeform 106">
              <a:extLst>
                <a:ext uri="{FF2B5EF4-FFF2-40B4-BE49-F238E27FC236}">
                  <a16:creationId xmlns:a16="http://schemas.microsoft.com/office/drawing/2014/main" id="{27CBE636-5461-44EB-AE97-6E8154E9C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78112" y="22053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3" name="Freeform 108">
              <a:extLst>
                <a:ext uri="{FF2B5EF4-FFF2-40B4-BE49-F238E27FC236}">
                  <a16:creationId xmlns:a16="http://schemas.microsoft.com/office/drawing/2014/main" id="{A06117E5-5F5D-46C1-ACE2-979C1BA46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288286" y="433198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4" name="Freeform 110">
              <a:extLst>
                <a:ext uri="{FF2B5EF4-FFF2-40B4-BE49-F238E27FC236}">
                  <a16:creationId xmlns:a16="http://schemas.microsoft.com/office/drawing/2014/main" id="{9DEA3051-9D19-4DC6-8C98-00C425876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55836" y="1957502"/>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112">
              <a:extLst>
                <a:ext uri="{FF2B5EF4-FFF2-40B4-BE49-F238E27FC236}">
                  <a16:creationId xmlns:a16="http://schemas.microsoft.com/office/drawing/2014/main" id="{DF50010C-C69E-4770-B0E3-E4DC2ACE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902264" y="4778912"/>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6" name="Freeform 8">
              <a:extLst>
                <a:ext uri="{FF2B5EF4-FFF2-40B4-BE49-F238E27FC236}">
                  <a16:creationId xmlns:a16="http://schemas.microsoft.com/office/drawing/2014/main" id="{EF4373F0-D39C-43FD-9D4E-20E2371D66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691593" y="1713380"/>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7" name="Freeform 8">
              <a:extLst>
                <a:ext uri="{FF2B5EF4-FFF2-40B4-BE49-F238E27FC236}">
                  <a16:creationId xmlns:a16="http://schemas.microsoft.com/office/drawing/2014/main" id="{1DF9A3CD-079A-4625-84F2-DF7EC61A0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89795" y="163916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8" name="Freeform 34">
              <a:extLst>
                <a:ext uri="{FF2B5EF4-FFF2-40B4-BE49-F238E27FC236}">
                  <a16:creationId xmlns:a16="http://schemas.microsoft.com/office/drawing/2014/main" id="{D7908608-A36E-4015-8FFF-EE727465F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71381" y="5244168"/>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9" name="Freeform 36">
              <a:extLst>
                <a:ext uri="{FF2B5EF4-FFF2-40B4-BE49-F238E27FC236}">
                  <a16:creationId xmlns:a16="http://schemas.microsoft.com/office/drawing/2014/main" id="{8E4FC21A-4E37-45B9-8ED9-8E9A200F61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42915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0" name="Freeform 41">
              <a:extLst>
                <a:ext uri="{FF2B5EF4-FFF2-40B4-BE49-F238E27FC236}">
                  <a16:creationId xmlns:a16="http://schemas.microsoft.com/office/drawing/2014/main" id="{7EC6CA60-3309-4909-A242-6EDC1620A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42290" y="217353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1" name="Freeform 42">
              <a:extLst>
                <a:ext uri="{FF2B5EF4-FFF2-40B4-BE49-F238E27FC236}">
                  <a16:creationId xmlns:a16="http://schemas.microsoft.com/office/drawing/2014/main" id="{E36F8D28-C5C9-4366-9BDE-D82FC2ED97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752997" y="4988780"/>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2" name="Freeform 45">
              <a:extLst>
                <a:ext uri="{FF2B5EF4-FFF2-40B4-BE49-F238E27FC236}">
                  <a16:creationId xmlns:a16="http://schemas.microsoft.com/office/drawing/2014/main" id="{347BC4EC-879E-4A58-BB8E-9965F42E5A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59942" y="27692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 name="Freeform 66">
              <a:extLst>
                <a:ext uri="{FF2B5EF4-FFF2-40B4-BE49-F238E27FC236}">
                  <a16:creationId xmlns:a16="http://schemas.microsoft.com/office/drawing/2014/main" id="{2FE79B60-958E-49FB-BAE5-09E087A8B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51083" y="5211114"/>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4" name="Freeform 69">
              <a:extLst>
                <a:ext uri="{FF2B5EF4-FFF2-40B4-BE49-F238E27FC236}">
                  <a16:creationId xmlns:a16="http://schemas.microsoft.com/office/drawing/2014/main" id="{F219BB5D-9580-4264-9E63-C861E6658F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55867" y="58375"/>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5" name="Freeform 70">
              <a:extLst>
                <a:ext uri="{FF2B5EF4-FFF2-40B4-BE49-F238E27FC236}">
                  <a16:creationId xmlns:a16="http://schemas.microsoft.com/office/drawing/2014/main" id="{CEF6BF91-FC3D-46D7-8208-81727E55D0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49643" y="219595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6" name="Freeform 74">
              <a:extLst>
                <a:ext uri="{FF2B5EF4-FFF2-40B4-BE49-F238E27FC236}">
                  <a16:creationId xmlns:a16="http://schemas.microsoft.com/office/drawing/2014/main" id="{87C340A0-6594-44EF-A2FF-368EE43657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398" y="2504649"/>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85">
              <a:extLst>
                <a:ext uri="{FF2B5EF4-FFF2-40B4-BE49-F238E27FC236}">
                  <a16:creationId xmlns:a16="http://schemas.microsoft.com/office/drawing/2014/main" id="{C1864E85-CB41-4E68-88E0-97EC875AC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62024" y="1973224"/>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8" name="Freeform 87">
              <a:extLst>
                <a:ext uri="{FF2B5EF4-FFF2-40B4-BE49-F238E27FC236}">
                  <a16:creationId xmlns:a16="http://schemas.microsoft.com/office/drawing/2014/main" id="{BE8F5959-39FD-404F-9DCA-045A6FF037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179073" y="1666457"/>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9" name="Freeform 88">
              <a:extLst>
                <a:ext uri="{FF2B5EF4-FFF2-40B4-BE49-F238E27FC236}">
                  <a16:creationId xmlns:a16="http://schemas.microsoft.com/office/drawing/2014/main" id="{AF2FFA2C-AA3B-4407-8D1E-EC9EBA5E1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244017" y="273529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0" name="Freeform 94">
              <a:extLst>
                <a:ext uri="{FF2B5EF4-FFF2-40B4-BE49-F238E27FC236}">
                  <a16:creationId xmlns:a16="http://schemas.microsoft.com/office/drawing/2014/main" id="{9AD27997-4281-4B54-9055-A0F0028129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620676" y="5091343"/>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1" name="Freeform 102">
              <a:extLst>
                <a:ext uri="{FF2B5EF4-FFF2-40B4-BE49-F238E27FC236}">
                  <a16:creationId xmlns:a16="http://schemas.microsoft.com/office/drawing/2014/main" id="{3E41767B-D672-4A2B-A6A4-963C085A8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376473" y="5344948"/>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2" name="Freeform 103">
              <a:extLst>
                <a:ext uri="{FF2B5EF4-FFF2-40B4-BE49-F238E27FC236}">
                  <a16:creationId xmlns:a16="http://schemas.microsoft.com/office/drawing/2014/main" id="{AB4F7F6A-E2B2-4495-9B73-CD2BF7F35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54934" y="236883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117">
              <a:extLst>
                <a:ext uri="{FF2B5EF4-FFF2-40B4-BE49-F238E27FC236}">
                  <a16:creationId xmlns:a16="http://schemas.microsoft.com/office/drawing/2014/main" id="{47982EE6-D4AC-49D9-9045-46EB0DDEA0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536937" y="2422261"/>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4" name="Freeform 118">
              <a:extLst>
                <a:ext uri="{FF2B5EF4-FFF2-40B4-BE49-F238E27FC236}">
                  <a16:creationId xmlns:a16="http://schemas.microsoft.com/office/drawing/2014/main" id="{B37DA8E7-A892-4110-A590-4407256B2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27767" y="168394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5" name="Freeform 119">
              <a:extLst>
                <a:ext uri="{FF2B5EF4-FFF2-40B4-BE49-F238E27FC236}">
                  <a16:creationId xmlns:a16="http://schemas.microsoft.com/office/drawing/2014/main" id="{92F7A78A-541E-4652-82A6-5EFF9AFA58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473414" y="198099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6" name="Freeform 41">
              <a:extLst>
                <a:ext uri="{FF2B5EF4-FFF2-40B4-BE49-F238E27FC236}">
                  <a16:creationId xmlns:a16="http://schemas.microsoft.com/office/drawing/2014/main" id="{66CD4983-0D67-47D1-B718-95E23F619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010943" y="533833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7" name="Freeform 79">
              <a:extLst>
                <a:ext uri="{FF2B5EF4-FFF2-40B4-BE49-F238E27FC236}">
                  <a16:creationId xmlns:a16="http://schemas.microsoft.com/office/drawing/2014/main" id="{B2994A0B-6B7D-42B0-81A8-EA482E2696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2876608" y="517420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8" name="Freeform 79">
              <a:extLst>
                <a:ext uri="{FF2B5EF4-FFF2-40B4-BE49-F238E27FC236}">
                  <a16:creationId xmlns:a16="http://schemas.microsoft.com/office/drawing/2014/main" id="{71D6B524-6981-4540-85FC-1C7E3A9103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200000">
              <a:off x="1874878" y="187323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79">
              <a:extLst>
                <a:ext uri="{FF2B5EF4-FFF2-40B4-BE49-F238E27FC236}">
                  <a16:creationId xmlns:a16="http://schemas.microsoft.com/office/drawing/2014/main" id="{119CDAF4-086B-4DF4-91C4-0E55E2E044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97991" y="30979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0" name="Freeform 74">
              <a:extLst>
                <a:ext uri="{FF2B5EF4-FFF2-40B4-BE49-F238E27FC236}">
                  <a16:creationId xmlns:a16="http://schemas.microsoft.com/office/drawing/2014/main" id="{4A3083A2-69D2-4C08-9514-FF14E494D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2327887" y="980123"/>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Tijdelijke aanduiding voor inhoud 4" descr="Afbeelding met tekst&#10;&#10;Automatisch gegenereerde beschrijving">
            <a:extLst>
              <a:ext uri="{FF2B5EF4-FFF2-40B4-BE49-F238E27FC236}">
                <a16:creationId xmlns:a16="http://schemas.microsoft.com/office/drawing/2014/main" id="{C122B146-9DD6-33D4-2A7E-0DC750628C25}"/>
              </a:ext>
            </a:extLst>
          </p:cNvPr>
          <p:cNvPicPr>
            <a:picLocks noGrp="1" noChangeAspect="1"/>
          </p:cNvPicPr>
          <p:nvPr>
            <p:ph sz="half" idx="2"/>
          </p:nvPr>
        </p:nvPicPr>
        <p:blipFill>
          <a:blip r:embed="rId2">
            <a:alphaModFix/>
          </a:blip>
          <a:stretch>
            <a:fillRect/>
          </a:stretch>
        </p:blipFill>
        <p:spPr>
          <a:xfrm>
            <a:off x="584590" y="1682135"/>
            <a:ext cx="3857768" cy="3770968"/>
          </a:xfrm>
          <a:prstGeom prst="rect">
            <a:avLst/>
          </a:prstGeom>
        </p:spPr>
      </p:pic>
      <p:sp>
        <p:nvSpPr>
          <p:cNvPr id="3" name="Tijdelijke aanduiding voor inhoud 2">
            <a:extLst>
              <a:ext uri="{FF2B5EF4-FFF2-40B4-BE49-F238E27FC236}">
                <a16:creationId xmlns:a16="http://schemas.microsoft.com/office/drawing/2014/main" id="{0D9AD95C-6048-4650-800D-2079861C0CB6}"/>
              </a:ext>
            </a:extLst>
          </p:cNvPr>
          <p:cNvSpPr>
            <a:spLocks noGrp="1"/>
          </p:cNvSpPr>
          <p:nvPr>
            <p:ph sz="half" idx="1"/>
          </p:nvPr>
        </p:nvSpPr>
        <p:spPr>
          <a:xfrm>
            <a:off x="5127422" y="2055766"/>
            <a:ext cx="6188277" cy="3943912"/>
          </a:xfrm>
        </p:spPr>
        <p:txBody>
          <a:bodyPr vert="horz" lIns="91440" tIns="45720" rIns="91440" bIns="45720" rtlCol="0">
            <a:normAutofit/>
          </a:bodyPr>
          <a:lstStyle/>
          <a:p>
            <a:r>
              <a:rPr lang="en-US" dirty="0" err="1"/>
              <a:t>Afhankelijk</a:t>
            </a:r>
            <a:r>
              <a:rPr lang="en-US" dirty="0"/>
              <a:t> van </a:t>
            </a:r>
            <a:r>
              <a:rPr lang="en-US" dirty="0" err="1"/>
              <a:t>diersoort</a:t>
            </a:r>
            <a:r>
              <a:rPr lang="en-US" dirty="0"/>
              <a:t>.</a:t>
            </a:r>
          </a:p>
          <a:p>
            <a:r>
              <a:rPr lang="en-US" dirty="0"/>
              <a:t>Paarden/</a:t>
            </a:r>
            <a:r>
              <a:rPr lang="en-US" dirty="0" err="1"/>
              <a:t>ezels</a:t>
            </a:r>
            <a:r>
              <a:rPr lang="en-US" dirty="0"/>
              <a:t>, </a:t>
            </a:r>
            <a:r>
              <a:rPr lang="en-US" dirty="0" err="1"/>
              <a:t>varkens</a:t>
            </a:r>
            <a:r>
              <a:rPr lang="en-US" dirty="0"/>
              <a:t>, </a:t>
            </a:r>
            <a:r>
              <a:rPr lang="en-US" dirty="0" err="1"/>
              <a:t>rundvee</a:t>
            </a:r>
            <a:r>
              <a:rPr lang="en-US" dirty="0"/>
              <a:t>, </a:t>
            </a:r>
            <a:r>
              <a:rPr lang="en-US" dirty="0" err="1"/>
              <a:t>schapen</a:t>
            </a:r>
            <a:r>
              <a:rPr lang="en-US" dirty="0"/>
              <a:t>/</a:t>
            </a:r>
            <a:r>
              <a:rPr lang="en-US" dirty="0" err="1"/>
              <a:t>geiten</a:t>
            </a:r>
            <a:r>
              <a:rPr lang="en-US" dirty="0"/>
              <a:t> </a:t>
            </a:r>
            <a:r>
              <a:rPr lang="en-US" dirty="0">
                <a:sym typeface="Wingdings" panose="05000000000000000000" pitchFamily="2" charset="2"/>
              </a:rPr>
              <a:t> RVO</a:t>
            </a:r>
          </a:p>
          <a:p>
            <a:r>
              <a:rPr lang="en-US" dirty="0" err="1">
                <a:sym typeface="Wingdings" panose="05000000000000000000" pitchFamily="2" charset="2"/>
                <a:hlinkClick r:id="rId3"/>
              </a:rPr>
              <a:t>Voorbeeld</a:t>
            </a:r>
            <a:r>
              <a:rPr lang="en-US" dirty="0">
                <a:sym typeface="Wingdings" panose="05000000000000000000" pitchFamily="2" charset="2"/>
                <a:hlinkClick r:id="rId3"/>
              </a:rPr>
              <a:t> </a:t>
            </a:r>
            <a:r>
              <a:rPr lang="en-US" dirty="0" err="1">
                <a:sym typeface="Wingdings" panose="05000000000000000000" pitchFamily="2" charset="2"/>
                <a:hlinkClick r:id="rId3"/>
              </a:rPr>
              <a:t>paard</a:t>
            </a:r>
            <a:endParaRPr lang="en-US" dirty="0"/>
          </a:p>
          <a:p>
            <a:r>
              <a:rPr lang="en-US" dirty="0" err="1"/>
              <a:t>Exotische</a:t>
            </a:r>
            <a:r>
              <a:rPr lang="en-US" dirty="0"/>
              <a:t> </a:t>
            </a:r>
            <a:r>
              <a:rPr lang="en-US" dirty="0" err="1"/>
              <a:t>zoogdieren</a:t>
            </a:r>
            <a:r>
              <a:rPr lang="en-US" dirty="0"/>
              <a:t> </a:t>
            </a:r>
            <a:r>
              <a:rPr lang="en-US" dirty="0">
                <a:sym typeface="Wingdings" panose="05000000000000000000" pitchFamily="2" charset="2"/>
              </a:rPr>
              <a:t> CITES, IAS</a:t>
            </a:r>
          </a:p>
          <a:p>
            <a:r>
              <a:rPr lang="en-US" dirty="0" err="1">
                <a:sym typeface="Wingdings" panose="05000000000000000000" pitchFamily="2" charset="2"/>
              </a:rPr>
              <a:t>Konijnen</a:t>
            </a:r>
            <a:r>
              <a:rPr lang="en-US" dirty="0">
                <a:sym typeface="Wingdings" panose="05000000000000000000" pitchFamily="2" charset="2"/>
              </a:rPr>
              <a:t>, </a:t>
            </a:r>
            <a:r>
              <a:rPr lang="en-US" dirty="0" err="1">
                <a:sym typeface="Wingdings" panose="05000000000000000000" pitchFamily="2" charset="2"/>
              </a:rPr>
              <a:t>knaagdieren</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fretten</a:t>
            </a:r>
            <a:r>
              <a:rPr lang="en-US" dirty="0">
                <a:sym typeface="Wingdings" panose="05000000000000000000" pitchFamily="2" charset="2"/>
              </a:rPr>
              <a:t>  </a:t>
            </a:r>
            <a:r>
              <a:rPr lang="en-US" dirty="0" err="1">
                <a:sym typeface="Wingdings" panose="05000000000000000000" pitchFamily="2" charset="2"/>
              </a:rPr>
              <a:t>weinig</a:t>
            </a:r>
            <a:r>
              <a:rPr lang="en-US" dirty="0">
                <a:sym typeface="Wingdings" panose="05000000000000000000" pitchFamily="2" charset="2"/>
              </a:rPr>
              <a:t> </a:t>
            </a:r>
            <a:r>
              <a:rPr lang="en-US" dirty="0" err="1">
                <a:sym typeface="Wingdings" panose="05000000000000000000" pitchFamily="2" charset="2"/>
              </a:rPr>
              <a:t>regelgeving</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50550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950B1-18B3-2295-3801-7C8D39BEAFA4}"/>
              </a:ext>
            </a:extLst>
          </p:cNvPr>
          <p:cNvSpPr>
            <a:spLocks noGrp="1"/>
          </p:cNvSpPr>
          <p:nvPr>
            <p:ph type="title"/>
          </p:nvPr>
        </p:nvSpPr>
        <p:spPr/>
        <p:txBody>
          <a:bodyPr/>
          <a:lstStyle/>
          <a:p>
            <a:r>
              <a:rPr lang="nl-NL" dirty="0"/>
              <a:t>Zoek uit …</a:t>
            </a:r>
          </a:p>
        </p:txBody>
      </p:sp>
      <p:sp>
        <p:nvSpPr>
          <p:cNvPr id="3" name="Tijdelijke aanduiding voor inhoud 2">
            <a:extLst>
              <a:ext uri="{FF2B5EF4-FFF2-40B4-BE49-F238E27FC236}">
                <a16:creationId xmlns:a16="http://schemas.microsoft.com/office/drawing/2014/main" id="{C5B695A0-C7A6-6670-7243-9E1032B80390}"/>
              </a:ext>
            </a:extLst>
          </p:cNvPr>
          <p:cNvSpPr>
            <a:spLocks noGrp="1"/>
          </p:cNvSpPr>
          <p:nvPr>
            <p:ph sz="half" idx="1"/>
          </p:nvPr>
        </p:nvSpPr>
        <p:spPr>
          <a:xfrm>
            <a:off x="1069848" y="2003742"/>
            <a:ext cx="9097609" cy="4351338"/>
          </a:xfrm>
        </p:spPr>
        <p:txBody>
          <a:bodyPr>
            <a:normAutofit/>
          </a:bodyPr>
          <a:lstStyle/>
          <a:p>
            <a:r>
              <a:rPr lang="nl-NL" dirty="0"/>
              <a:t>Zoek op in het </a:t>
            </a:r>
            <a:r>
              <a:rPr lang="nl-NL" b="1" dirty="0"/>
              <a:t>BESLUIT HOUDERS VAN DIEREN </a:t>
            </a:r>
            <a:r>
              <a:rPr lang="nl-NL" dirty="0"/>
              <a:t>:</a:t>
            </a:r>
          </a:p>
          <a:p>
            <a:pPr marL="514350" lvl="1" indent="-285750" algn="just">
              <a:buFont typeface="Arial" panose="020B0604020202020204" pitchFamily="34" charset="0"/>
              <a:buChar char="•"/>
            </a:pPr>
            <a:r>
              <a:rPr lang="nl-NL" dirty="0"/>
              <a:t>Mag een dierenspeciaalzaak konijnen in de etalage zetten?</a:t>
            </a:r>
          </a:p>
          <a:p>
            <a:pPr marL="514350" lvl="1" indent="-285750" algn="just">
              <a:buFont typeface="Arial" panose="020B0604020202020204" pitchFamily="34" charset="0"/>
              <a:buChar char="•"/>
            </a:pPr>
            <a:r>
              <a:rPr lang="nl-NL" dirty="0"/>
              <a:t>Guusje van 11 jaar heeft geld gespaard om een cavia te kopen. Mogen wij de cavia als verkoopmedewerker van een dierenwinkel aan haar verkopen?</a:t>
            </a:r>
          </a:p>
          <a:p>
            <a:pPr marL="514350" lvl="1" indent="-285750" algn="just">
              <a:buFont typeface="Arial" panose="020B0604020202020204" pitchFamily="34" charset="0"/>
              <a:buChar char="•"/>
            </a:pPr>
            <a:r>
              <a:rPr lang="nl-NL" dirty="0"/>
              <a:t>Welke informatie moet de verkoopmedewerker aan Jan (41jr) meegeven die 2 tamme ratten in de winkel heeft gekocht?</a:t>
            </a:r>
          </a:p>
        </p:txBody>
      </p:sp>
    </p:spTree>
    <p:extLst>
      <p:ext uri="{BB962C8B-B14F-4D97-AF65-F5344CB8AC3E}">
        <p14:creationId xmlns:p14="http://schemas.microsoft.com/office/powerpoint/2010/main" val="181346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72"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3"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4"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5"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6"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7"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8"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9"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0"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1"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2"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3"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4"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5"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6"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7"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8"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89"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0"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1"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2"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3"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4"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5"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6"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7"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8"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9"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0"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1"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2"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3"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4"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5"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6"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7"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8"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9"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0"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1"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2"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3"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4"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5"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6"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7"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8"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9"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0"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1"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2"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3"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4"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5"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6"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7"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8"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130" name="Rectangle 12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aarom je beter geen dieren in de dierenwinkel kunt kopen - Ik wil cavia's">
            <a:extLst>
              <a:ext uri="{FF2B5EF4-FFF2-40B4-BE49-F238E27FC236}">
                <a16:creationId xmlns:a16="http://schemas.microsoft.com/office/drawing/2014/main" id="{C0644A2A-B4BB-B4A6-3AED-2E096161F089}"/>
              </a:ext>
            </a:extLst>
          </p:cNvPr>
          <p:cNvPicPr>
            <a:picLocks noGrp="1" noChangeAspect="1" noChangeArrowheads="1"/>
          </p:cNvPicPr>
          <p:nvPr>
            <p:ph sz="half" idx="2"/>
          </p:nvPr>
        </p:nvPicPr>
        <p:blipFill rotWithShape="1">
          <a:blip r:embed="rId2">
            <a:alphaModFix amt="60000"/>
            <a:extLst>
              <a:ext uri="{28A0092B-C50C-407E-A947-70E740481C1C}">
                <a14:useLocalDpi xmlns:a14="http://schemas.microsoft.com/office/drawing/2010/main" val="0"/>
              </a:ext>
            </a:extLst>
          </a:blip>
          <a:srcRect l="10491" r="31748" b="-2"/>
          <a:stretch/>
        </p:blipFill>
        <p:spPr bwMode="auto">
          <a:xfrm>
            <a:off x="-1" y="1"/>
            <a:ext cx="5295331" cy="687583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554E9D54-B151-1788-294D-A3D3D9400B05}"/>
              </a:ext>
            </a:extLst>
          </p:cNvPr>
          <p:cNvSpPr>
            <a:spLocks noGrp="1"/>
          </p:cNvSpPr>
          <p:nvPr>
            <p:ph type="title"/>
          </p:nvPr>
        </p:nvSpPr>
        <p:spPr>
          <a:xfrm>
            <a:off x="591674" y="1395699"/>
            <a:ext cx="4223965" cy="4111831"/>
          </a:xfrm>
        </p:spPr>
        <p:txBody>
          <a:bodyPr vert="horz" lIns="91440" tIns="45720" rIns="91440" bIns="45720" rtlCol="0" anchor="ctr">
            <a:normAutofit/>
          </a:bodyPr>
          <a:lstStyle/>
          <a:p>
            <a:pPr algn="ctr"/>
            <a:r>
              <a:rPr lang="en-US" b="1" kern="1200">
                <a:solidFill>
                  <a:srgbClr val="FFFFFF"/>
                </a:solidFill>
                <a:latin typeface="+mj-lt"/>
                <a:ea typeface="+mj-ea"/>
                <a:cs typeface="+mj-cs"/>
              </a:rPr>
              <a:t>Wetgeving rondom </a:t>
            </a:r>
            <a:r>
              <a:rPr lang="en-US" b="1" u="sng" kern="1200">
                <a:solidFill>
                  <a:srgbClr val="FFFFFF"/>
                </a:solidFill>
                <a:latin typeface="+mj-lt"/>
                <a:ea typeface="+mj-ea"/>
                <a:cs typeface="+mj-cs"/>
              </a:rPr>
              <a:t>verkopen</a:t>
            </a:r>
            <a:r>
              <a:rPr lang="en-US" b="1" kern="1200">
                <a:solidFill>
                  <a:srgbClr val="FFFFFF"/>
                </a:solidFill>
                <a:latin typeface="+mj-lt"/>
                <a:ea typeface="+mj-ea"/>
                <a:cs typeface="+mj-cs"/>
              </a:rPr>
              <a:t> van dieren</a:t>
            </a:r>
            <a:endParaRPr lang="en-US" kern="1200">
              <a:solidFill>
                <a:srgbClr val="FFFFFF"/>
              </a:solidFill>
              <a:latin typeface="+mj-lt"/>
              <a:ea typeface="+mj-ea"/>
              <a:cs typeface="+mj-cs"/>
            </a:endParaRPr>
          </a:p>
        </p:txBody>
      </p:sp>
      <p:sp>
        <p:nvSpPr>
          <p:cNvPr id="3" name="Tijdelijke aanduiding voor inhoud 2">
            <a:extLst>
              <a:ext uri="{FF2B5EF4-FFF2-40B4-BE49-F238E27FC236}">
                <a16:creationId xmlns:a16="http://schemas.microsoft.com/office/drawing/2014/main" id="{9DCD8593-0B05-C0D9-BCF6-8CDA6EF7EC34}"/>
              </a:ext>
            </a:extLst>
          </p:cNvPr>
          <p:cNvSpPr>
            <a:spLocks noGrp="1"/>
          </p:cNvSpPr>
          <p:nvPr>
            <p:ph sz="half" idx="1"/>
          </p:nvPr>
        </p:nvSpPr>
        <p:spPr>
          <a:xfrm>
            <a:off x="6096000" y="876300"/>
            <a:ext cx="5219700" cy="5105400"/>
          </a:xfrm>
        </p:spPr>
        <p:txBody>
          <a:bodyPr vert="horz" lIns="91440" tIns="45720" rIns="91440" bIns="45720" rtlCol="0">
            <a:normAutofit/>
          </a:bodyPr>
          <a:lstStyle/>
          <a:p>
            <a:pPr marL="0" indent="0">
              <a:buNone/>
            </a:pPr>
            <a:r>
              <a:rPr lang="en-US" u="sng" dirty="0" err="1"/>
              <a:t>Voor</a:t>
            </a:r>
            <a:r>
              <a:rPr lang="en-US" u="sng" dirty="0"/>
              <a:t> het </a:t>
            </a:r>
            <a:r>
              <a:rPr lang="en-US" u="sng" dirty="0" err="1"/>
              <a:t>verkopen</a:t>
            </a:r>
            <a:r>
              <a:rPr lang="en-US" u="sng" dirty="0"/>
              <a:t> van </a:t>
            </a:r>
            <a:r>
              <a:rPr lang="en-US" u="sng" dirty="0" err="1"/>
              <a:t>gezelschapsdieren</a:t>
            </a:r>
            <a:r>
              <a:rPr lang="en-US" u="sng" dirty="0"/>
              <a:t> </a:t>
            </a:r>
            <a:r>
              <a:rPr lang="en-US" u="sng" dirty="0" err="1"/>
              <a:t>gelden</a:t>
            </a:r>
            <a:r>
              <a:rPr lang="en-US" u="sng" dirty="0"/>
              <a:t> </a:t>
            </a:r>
            <a:r>
              <a:rPr lang="en-US" u="sng" dirty="0" err="1"/>
              <a:t>een</a:t>
            </a:r>
            <a:r>
              <a:rPr lang="en-US" u="sng" dirty="0"/>
              <a:t> </a:t>
            </a:r>
            <a:r>
              <a:rPr lang="en-US" u="sng" dirty="0" err="1"/>
              <a:t>aantal</a:t>
            </a:r>
            <a:r>
              <a:rPr lang="en-US" u="sng" dirty="0"/>
              <a:t> regels, </a:t>
            </a:r>
            <a:r>
              <a:rPr lang="en-US" u="sng" dirty="0" err="1"/>
              <a:t>o.a.</a:t>
            </a:r>
            <a:r>
              <a:rPr lang="en-US" u="sng" dirty="0"/>
              <a:t>: </a:t>
            </a:r>
          </a:p>
          <a:p>
            <a:r>
              <a:rPr lang="en-US" dirty="0" err="1"/>
              <a:t>Dieren</a:t>
            </a:r>
            <a:r>
              <a:rPr lang="en-US" dirty="0"/>
              <a:t> </a:t>
            </a:r>
            <a:r>
              <a:rPr lang="en-US" dirty="0" err="1"/>
              <a:t>mogen</a:t>
            </a:r>
            <a:r>
              <a:rPr lang="en-US" dirty="0"/>
              <a:t> </a:t>
            </a:r>
            <a:r>
              <a:rPr lang="en-US" dirty="0" err="1"/>
              <a:t>niet</a:t>
            </a:r>
            <a:r>
              <a:rPr lang="en-US" dirty="0"/>
              <a:t> </a:t>
            </a:r>
            <a:r>
              <a:rPr lang="en-US" dirty="0" err="1"/>
              <a:t>verkocht</a:t>
            </a:r>
            <a:r>
              <a:rPr lang="en-US" dirty="0"/>
              <a:t> </a:t>
            </a:r>
            <a:r>
              <a:rPr lang="en-US" dirty="0" err="1"/>
              <a:t>worden</a:t>
            </a:r>
            <a:r>
              <a:rPr lang="en-US" dirty="0"/>
              <a:t> </a:t>
            </a:r>
            <a:r>
              <a:rPr lang="en-US" dirty="0" err="1"/>
              <a:t>aan</a:t>
            </a:r>
            <a:r>
              <a:rPr lang="en-US" dirty="0"/>
              <a:t> </a:t>
            </a:r>
            <a:r>
              <a:rPr lang="en-US" dirty="0" err="1"/>
              <a:t>kinderen</a:t>
            </a:r>
            <a:r>
              <a:rPr lang="en-US" dirty="0"/>
              <a:t> </a:t>
            </a:r>
            <a:r>
              <a:rPr lang="en-US" dirty="0" err="1"/>
              <a:t>onder</a:t>
            </a:r>
            <a:r>
              <a:rPr lang="en-US" dirty="0"/>
              <a:t> de 16 </a:t>
            </a:r>
            <a:r>
              <a:rPr lang="en-US" dirty="0" err="1"/>
              <a:t>jaar</a:t>
            </a:r>
            <a:r>
              <a:rPr lang="en-US" dirty="0"/>
              <a:t>.</a:t>
            </a:r>
          </a:p>
          <a:p>
            <a:pPr lvl="0"/>
            <a:r>
              <a:rPr lang="en-US" dirty="0" err="1"/>
              <a:t>Dieren</a:t>
            </a:r>
            <a:r>
              <a:rPr lang="en-US" dirty="0"/>
              <a:t> </a:t>
            </a:r>
            <a:r>
              <a:rPr lang="en-US" dirty="0" err="1"/>
              <a:t>mogen</a:t>
            </a:r>
            <a:r>
              <a:rPr lang="en-US" dirty="0"/>
              <a:t> </a:t>
            </a:r>
            <a:r>
              <a:rPr lang="en-US" dirty="0" err="1"/>
              <a:t>niet</a:t>
            </a:r>
            <a:r>
              <a:rPr lang="en-US" dirty="0"/>
              <a:t> in de </a:t>
            </a:r>
            <a:r>
              <a:rPr lang="en-US" dirty="0" err="1"/>
              <a:t>etalage</a:t>
            </a:r>
            <a:r>
              <a:rPr lang="en-US" dirty="0"/>
              <a:t> van de </a:t>
            </a:r>
            <a:r>
              <a:rPr lang="en-US" dirty="0" err="1"/>
              <a:t>winkelruimte</a:t>
            </a:r>
            <a:r>
              <a:rPr lang="en-US" dirty="0"/>
              <a:t> </a:t>
            </a:r>
            <a:r>
              <a:rPr lang="en-US" dirty="0" err="1"/>
              <a:t>geplaatst</a:t>
            </a:r>
            <a:r>
              <a:rPr lang="en-US" dirty="0"/>
              <a:t> </a:t>
            </a:r>
            <a:r>
              <a:rPr lang="en-US" dirty="0" err="1"/>
              <a:t>worden</a:t>
            </a:r>
            <a:r>
              <a:rPr lang="en-US" dirty="0"/>
              <a:t>.</a:t>
            </a:r>
          </a:p>
          <a:p>
            <a:pPr lvl="0"/>
            <a:r>
              <a:rPr lang="en-US" dirty="0" err="1"/>
              <a:t>Kopers</a:t>
            </a:r>
            <a:r>
              <a:rPr lang="en-US" dirty="0"/>
              <a:t> </a:t>
            </a:r>
            <a:r>
              <a:rPr lang="en-US" dirty="0" err="1"/>
              <a:t>moeten</a:t>
            </a:r>
            <a:r>
              <a:rPr lang="en-US" dirty="0"/>
              <a:t> </a:t>
            </a:r>
            <a:r>
              <a:rPr lang="en-US" dirty="0" err="1"/>
              <a:t>schriftelijke</a:t>
            </a:r>
            <a:r>
              <a:rPr lang="en-US" dirty="0"/>
              <a:t> </a:t>
            </a:r>
            <a:r>
              <a:rPr lang="en-US" dirty="0" err="1"/>
              <a:t>voorlichting</a:t>
            </a:r>
            <a:r>
              <a:rPr lang="en-US" dirty="0"/>
              <a:t> </a:t>
            </a:r>
            <a:r>
              <a:rPr lang="en-US" dirty="0" err="1"/>
              <a:t>krijgen</a:t>
            </a:r>
            <a:r>
              <a:rPr lang="en-US" dirty="0"/>
              <a:t> over het </a:t>
            </a:r>
            <a:r>
              <a:rPr lang="en-US" dirty="0" err="1"/>
              <a:t>desbetreffende</a:t>
            </a:r>
            <a:r>
              <a:rPr lang="en-US" dirty="0"/>
              <a:t> </a:t>
            </a:r>
            <a:r>
              <a:rPr lang="en-US" dirty="0" err="1"/>
              <a:t>dier</a:t>
            </a:r>
            <a:r>
              <a:rPr lang="en-US" dirty="0"/>
              <a:t>.</a:t>
            </a:r>
          </a:p>
          <a:p>
            <a:endParaRPr lang="en-US" dirty="0"/>
          </a:p>
        </p:txBody>
      </p:sp>
    </p:spTree>
    <p:extLst>
      <p:ext uri="{BB962C8B-B14F-4D97-AF65-F5344CB8AC3E}">
        <p14:creationId xmlns:p14="http://schemas.microsoft.com/office/powerpoint/2010/main" val="884470965"/>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140</TotalTime>
  <Words>1082</Words>
  <Application>Microsoft Office PowerPoint</Application>
  <PresentationFormat>Breedbeeld</PresentationFormat>
  <Paragraphs>110</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Avenir Next LT Pro</vt:lpstr>
      <vt:lpstr>Modern Love</vt:lpstr>
      <vt:lpstr>BohemianVTI</vt:lpstr>
      <vt:lpstr>Wet- en regelgeving </vt:lpstr>
      <vt:lpstr>Lesdoelen</vt:lpstr>
      <vt:lpstr>We gaan het hebben over…</vt:lpstr>
      <vt:lpstr>Wet dieren</vt:lpstr>
      <vt:lpstr>Art. 2.1 Wet Dieren (2013)</vt:lpstr>
      <vt:lpstr>De wet dieren bestaat uit…</vt:lpstr>
      <vt:lpstr>Wetgeving rondom importeren en exporteren van dieren.</vt:lpstr>
      <vt:lpstr>Zoek uit …</vt:lpstr>
      <vt:lpstr>Wetgeving rondom verkopen van dieren</vt:lpstr>
      <vt:lpstr>Wetgeving rondom verkopen</vt:lpstr>
      <vt:lpstr>Wetgeving rondom verkopen - Garantie</vt:lpstr>
      <vt:lpstr>Wetgeving rondom het houden van dieren</vt:lpstr>
      <vt:lpstr>Wetgeving rondom het vervoeren van dieren</vt:lpstr>
      <vt:lpstr>Handelsketen</vt:lpstr>
      <vt:lpstr>Wet Dieren – Besluit Houders van Dieren</vt:lpstr>
      <vt:lpstr>CITES</vt:lpstr>
      <vt:lpstr>In het kort:</vt:lpstr>
      <vt:lpstr>CITES-soorten in Nederland en de Europese Unie</vt:lpstr>
      <vt:lpstr>LINK over het EU-certificaat</vt:lpstr>
      <vt:lpstr>Invasieve soorten </vt:lpstr>
      <vt:lpstr>Wat weten jullie al?</vt:lpstr>
      <vt:lpstr>Collectief IAS: een kritische kijk naar de IAS Unielijst</vt:lpstr>
      <vt:lpstr>Bronnen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 en regelgeving </dc:title>
  <dc:creator>Kaylee Dupon</dc:creator>
  <cp:lastModifiedBy>Kaylee Dupon</cp:lastModifiedBy>
  <cp:revision>1</cp:revision>
  <dcterms:created xsi:type="dcterms:W3CDTF">2022-05-25T06:19:39Z</dcterms:created>
  <dcterms:modified xsi:type="dcterms:W3CDTF">2022-05-25T08:39:52Z</dcterms:modified>
</cp:coreProperties>
</file>